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ink/ink2.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35" r:id="rId2"/>
    <p:sldId id="337" r:id="rId3"/>
    <p:sldId id="341" r:id="rId4"/>
    <p:sldId id="355" r:id="rId5"/>
    <p:sldId id="356" r:id="rId6"/>
    <p:sldId id="357" r:id="rId7"/>
    <p:sldId id="359" r:id="rId8"/>
    <p:sldId id="354" r:id="rId9"/>
    <p:sldId id="344" r:id="rId10"/>
    <p:sldId id="358" r:id="rId11"/>
    <p:sldId id="343" r:id="rId12"/>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CC3300"/>
    <a:srgbClr val="A5A5A5"/>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09" autoAdjust="0"/>
    <p:restoredTop sz="94270" autoAdjust="0"/>
  </p:normalViewPr>
  <p:slideViewPr>
    <p:cSldViewPr snapToGrid="0">
      <p:cViewPr varScale="1">
        <p:scale>
          <a:sx n="68" d="100"/>
          <a:sy n="68" d="100"/>
        </p:scale>
        <p:origin x="8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11-02T13:17:53.113"/>
    </inkml:context>
    <inkml:brush xml:id="br0">
      <inkml:brushProperty name="width" value="0.05292" units="cm"/>
      <inkml:brushProperty name="height" value="0.05292" units="cm"/>
      <inkml:brushProperty name="color" value="#FF0000"/>
    </inkml:brush>
  </inkml:definitions>
  <inkml:trace contextRef="#ctx0" brushRef="#br0">10046 2282 0,'-25'-25'63,"0"25"-48,-24 0-15,-1-25 0,-49 25 16,0-49 0,-125-1-16,1 25 15,-50-74-15,0 74 0,-24-24 16,-26 24-1,26 25-15,-100 0 0,124-25 16,50 25 0,24 0-16,1 0 15,123 0-15,1 0 16,0 0-16,49 0 16,-25 0-1,1 0-15,-75 0 16,-25 25-16,-25 25 15,-49-26-15,-25 26 16,74 24-16,-24-49 16,123 0-1,26-25-15,-1 0 0,25 25 32,0-25-32,-49 25 15,-25-1-15,-50 26 16,-25 0-1,1-26-15,-1 26 0,50-25 16,25 0 0,49 24-16,25-49 47,25 25-32,-24-25-15,-1 25 16,-25 49-16,-24-74 15,-50 75-15,0-50 16,0 24-16,25 26 16,-25-26-1,49-24-15,25 0 0,26-25 16,-1 49 0,0-24-1,25 0 1,-25 0-16,-24 49 15,-1-24-15,0-1 16,-24 75 0,24 0-16,26-49 15,24-1-15,-50 1 16,25-50-16,25 24 0,-25 26 16,25-1-16,-49 0 15,49 100 1,-25-75-16,0 75 0,0-1 15,1-73 1,24 73-16,-25-123 0,25 0 16,-25 24-1,0 0-15,0 1 16,25 24-16,0 0 16,0-24-1,0-1-15,0 25 0,0 0 16,0 1-16,0-26 15,0 1-15,-24-1 16,24-24-16,-25-1 16,25 26-16,-50-51 15,-24 51 1,-199-174-16,198 173 0,75 25 16,-49 75-16,24-1 15,25-48-15,0 48 16,0-24-1,0-50-15,0-49 16,0-25-16,0-1 0,0 26 31,0 0-31,0 24 0,0 50 16,0-25 0,0 50-16,50 99 15,-26-99-15,26 25 0,0-26 16,-26-73-1,1-1-15,25 50 0,-50-49 16,25 24 0,-1-25-16,1 26 15,0-1-15,-25-25 16,50-24-16,-25-1 16,-25 26-1,49-1-15,-24 1 0,25 49 16,-26-75-16,1-24 15,25 50-15,-50-26 16,25-49-16,-1 50 16,-24-25-1,25-1-15,0 26 16,-25 0 0,0-26-16,0 1 15,25 25-15,24 49 16,-49-25-1,0-49-15,25 74 0,25 1 16,-25-51 0,-25 1-16,99 74 15,-74-75 1,-25 26-16,0-25 16,0-1-16,0 1 15,24-1-15,1 26 16,-25-50-16,0-1 15,0 1-15,0 25 16,0-1 0,0 26-16,0 24 15,0 0-15,0-49 16,0 24 0,0 1-16,25-1 0,-25-49 15,0 25-15,0-26 16,0 26-16,0 24 15,0 26-15,0-26 16,25 25 0,-25-49-16,0-25 15,0-1-15,49 1 32,-49 0-17,0 0-15,0 24 16,0-24-16,0 50 15,0-51 1,50 1-16,-50 0 31,50 25-15,-50-26-16,49 26 16,1 0-16,0-25 15,24 49-15,-49-74 16,49 74-16,-24-74 15,-1 25-15,26 50 16,-50-75-16,49 0 16,-24 49-16,123 75 15,-98-124 1,-1 25-16,0 0 0,1 0 16,-1-1-1,-49-24-15,25 0 0,24 0 16,25 0-16,1 0 15,48 25 1,1-25-16,-25 25 0,0 25 16,-25-26-1,-24 1-15,-25-25 0,-26 0 16,1 0 0,50 0-16,49 0 15,74 0-15,-24 0 0,24 25 16,1-25-1,49 50-15,-75-1 16,1 1-16,-50-25 16,0-25-16,-50 0 15,26 0-15,-1 0 16,25 0-16,49 0 16,1 0-16,-25 0 15,0 0-15,-50 0 16,0 0-16,-49 0 15,-1-25-15,1 25 16,-25 0-16,0-25 16,49 25-1,-49-50-15,49 26 0,-24 24 16,24-25 0,1 25-16,-1-25 0,-24 25 15,-26-25 1,1 25-1,0 0-15,25 0 0,-1 0 16,26-25 0,49 25-16,0 0 0,-25 0 15,0 0 1,-24 0-16,-1-24 16,-49 24-16,0 0 15,-1-25-15,1 25 16,0 0-16,25 0 15,-1 0-15,26 0 16,-1 0-16,-49-25 16,0 25 31,-1-25-47,1 0 15,25 1-15,0 24 16,-50-25-16,49 0 15,-24 0-15,0 0 32,0 1-32,-25-1 15,24 0-15,26-25 16,-25 1-16,24-26 0,26 1 16,-1 0-1,-24-1-15,-25-24 16,24 74-16,-24-49 0,0-1 15,0-24 1,-1 49-16,26-24 0,0 0 16,-50 24-1,49-74-15,1 50 16,-50-1-16,25-24 16,-25 0-16,0-25 15,0 49-15,0 26 16,0-26-1,0 50-15,0 1 0,24-26 16,1-24-16,-25 24 16,25 25-16,-25-49 15,0 24 1,50 25-16,-50 1 0,0-26 16,0 0-1,24-24-15,-24 24 0,25 1 16,0-1-16,-25 0 15,0-24 1,-25 0-16,25 24 0,-25 0 16,25-24-1,0 49-15,-24-24 0,24-26 32,0 50-32,0-49 15,0 49-15,0-49 0,0 49 16,0-49-1,-25 49-15,0-25 16,25 25-16,0-24 16,0-1-16,-25-49 15,-24 24-15,49 1 16,-25 24-16,25-24 16,0 24-16,-50-24 15,25 24-15,25 1 16,0 24-16,0-25 15,0 1-15,-24 24 16,-1 0 0,25 0-16,0 1 15,0-1-15,0-25 0,0 25 16,0 1 0,0-26-16,0 25 0,0-25 15,0 1 1,0-1-1,0 25-15,0-24 0,0-1 16,0-24 0,0-1-16,0-24 0,49 50 15,-49-1 1,50 0-16,-25 1 16,-25-26-16,0 51 15,0-1-15,0 0 16,25-25-16,24-24 15,-49-1-15,0 26 16,25-1-16,0-24 16,-25 24-16,25 1 15,-25-26-15,0 1 16,0-1 0,0-24-16,0 25 0,0-1 15,0 1-15,24-50 16,-24-50-16,0 100 15,-24-25-15,-51-50 16,50 50 0,-49-50-16,74 50 15,-25-25-15,-74-25 16,74 49-16,-49 1 0,74 25 16,-25-25-1,0-1-15,0-24 16,-49 25-16,24 0 0,26 0 15,24 0 1,-25-26-16,0 51 0,-74-50 16,49 25-1,25 49-15,25-49 16,0 25-16,-24-1 16,-26 1-1,50 24-15,0 1 0,0 24 16,-25-50-1,0 51-15,25-26 0,-24 0 16,-1 26-16,25-26 16,0 25 15,0-25-31,0 26 0,0-1 16,-25-25-16,0 25 15,25 1 1,0-1 15,0 0-31,0 0 16,0 0-1,0 1-15,0-1 16,0 0 0,0 0-16,0 0 15,0 1-15,0-26 0,0 25 16,0 0-1,0-24-15,0 24 16,0 0 0,0 0-16,-25 1 15,25-26 32,-25 25-47,25-24 31,0 24-15,-24 25-16,24-50 31,0 25 16,0-24-16,-25 49-31,25-25 16,0-25 15,0 25 16,0-24 0,0 24-16,0-25 47</inkml:trace>
  <inkml:trace contextRef="#ctx0" brushRef="#br0" timeOffset="30304.82">12750 11162 0,'24'0'156,"1"0"-156,50 0 0,-1 0 16,-24 0 0,24 0-16,0 0 0,-49 0 15,50 0 1,-1 0-16,-24 0 16,24 0-16,1 0 0,-26 0 15,-24 0 1,0 0-16,0 0 15,24 0 1,1 0-16,-25 0 16,24 0-16,-24 0 15</inkml:trace>
  <inkml:trace contextRef="#ctx0" brushRef="#br0" timeOffset="34649.72">12824 11187 0,'-25'-25'46,"0"25"-30,-24-50 0,49-49-16,-25 50 15,0-1-15,0-24 16,1-1-16,-1 50 16,0-49-1,0 24-15,0 26 16,25-1 15,0 0-31,0 0 31,0-49-31,0 49 0,0-49 16,0 49 0,0-50-16,0 51 0,25-1 15,-25 0-15,50 25 31,-25-25 1,49 25-32,0-25 15,-24 1 1,24-1-16,1 0 16,-75 0-16,25 25 15,24 0-15,-24 0 31,0 0-31,0 0 16,-25-25 0,24 25-16,1 0 15,0 0 17,0 0-32,0 0 0,0 0 15,-1 0-15,26 0 16,0 0-1,-50 25 32,0 0-31,24 25 0,26 24-1,-25-49-15,0 49 16,-1 1-16,1-51 15,-25 26 48,0 0-47,0-26 15,0 26-31,25 0 15,-25-26-15,25 1 16,-25 0-16,25 0 16,-25 0 15,0-1 16,0 1-32,0 0-15,0 25 16,0-1-16,0-24 0,0 25 16,0-26-1,0 26 63,0-25-62,24 0 15,1 24-15,0-49 46,0 0 17,-25 25-79,25-25 0</inkml:trace>
  <inkml:trace contextRef="#ctx0" brushRef="#br0" timeOffset="37610.11">14486 11286 0,'25'0'78,"0"0"-78,49 0 31,50 0-31,99 0 0,-49 0 16,49 25-16,-24-25 15,-1 0-15,-49 0 16,-75 0-16,1 0 16,-26 25-1,1-25-15,-25 0 0,24 0 16,1 0 0,-1 0-16,-24 0 0,0 0 15,50 0-15,24 0 16,0 0-1,0 0-15,25 0 0,25 0 16,25 0 0,-75 0-16,0 0 15,0 0-15,-24 0 16,24 0-16,-25 0 16,26 25-16,48-25 15,-24 0-15,50 0 16,-25 0-16,25 0 15,-1 0-15,1 0 16,-25 0-16,-1 0 16,26 0-16,-50 0 15,50 0-15,24 0 16,-74 0 0,50 0-16,-50 0 0,-25 0 15,25 0-15,-25 0 16,-24 0-16,24 0 15,-25 0-15,1 0 16,24 0 0,0 0-16,0 0 0,-24 0 15,-1 0 1,-24 0-16,-25 0 16,24 0 171,-24 0-171,0 0-16,0 0 15,24 0 1,-24 0-16,25 0 16,-25 0-1,-1 0 1,1 0-1</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channel name="T" type="integer" max="2.14748E9" units="dev"/>
        </inkml:traceFormat>
        <inkml:channelProperties>
          <inkml:channelProperty channel="X" name="resolution" value="39.7093" units="1/cm"/>
          <inkml:channelProperty channel="Y" name="resolution" value="39.79275" units="1/cm"/>
          <inkml:channelProperty channel="T" name="resolution" value="1" units="1/dev"/>
        </inkml:channelProperties>
      </inkml:inkSource>
      <inkml:timestamp xml:id="ts0" timeString="2021-11-02T13:35:42.597"/>
    </inkml:context>
    <inkml:brush xml:id="br0">
      <inkml:brushProperty name="width" value="0.05292" units="cm"/>
      <inkml:brushProperty name="height" value="0.05292" units="cm"/>
      <inkml:brushProperty name="color" value="#FF0000"/>
    </inkml:brush>
  </inkml:definitions>
  <inkml:trace contextRef="#ctx0" brushRef="#br0">23688 7094 0,'0'-25'94,"75"1"-79,-1-1-15,-24 25 16,0 0-16,-26-25 16,26 25-16,-25 0 47,24 0-32,51 0-15,-1 0 16,50 0-16,-75 0 15,25 0-15,-24 0 16,-26 25-16,1-25 31,-25 0-15,-1 0 0,1 0-16,0 0 15,25 0 16,-25 0-31,49 0 16,-49 0-16,-25 25 16,49-25-16,-24 0 31,0 0-15,0 0-16,0 0 15,24 0-15,-24 0 16,0 0-16,0 0 15,-1 0 17,1 0-17,0 0 1,0 0 0,0 0 30</inkml:trace>
  <inkml:trace contextRef="#ctx0" brushRef="#br0" timeOffset="63201.68">22423 6375 0,'25'0'125,"0"0"-110,0 0-15,24 0 16,-24 0 0,0 0-1,0 0-15,0 0 16,24-25-16,1 0 16,-25 25-16,0 0 15,-1 0 1,1 0-1,0 0-15,25 0 16,-1 0 0,-24 0-16,25 0 15,-1 0-15,1 0 16,-1 0-16,1 0 16,24 0-1,-49 0-15,0 0 16,0 0-16,0 0 15,-1 0-15,1 0 16,25 0 31,-25 0-31,24 0-16,75 0 15,-25 0-15,-24 0 16,-1 0-16,1 0 15,-50 0-15,24 0 16,-24 0 47,0 0-63,0 0 15,-1 0 1,1 0-16,25 0 15,-25 0-15,-1 0 47,1 0-47,0 0 16,0 0-16,24 0 16,1 0-16,0 0 15,-1 25-15,-24-25 16,0 0-1,0 0 17,-1 0-32,1 0 15,0 0-15,0 0 16,0 25-16,24 24 16,-24-49-16,0 0 15,25 25 16,-26-25 32,1 0-47,0 0-1,0 0-15,0 0 31,-1 0-15,1 0-16,0 0 16,0 0-1,0 0 17,-1 0 61,1 0-77,-25-25 0,25 1-1,0 24 1,0 0 78</inkml:trace>
  <inkml:trace contextRef="#ctx0" brushRef="#br0" timeOffset="78455.99">29518 6300 0,'24'0'125,"1"0"-110,25 0 1,24 0-16,-24-24 16,-1-1-16,-24 25 15,50 0-15,-26 0 16,1 0-16,-25 0 15,-1-25-15,1 25 16,0-25 15,0 25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948D2E-AF02-4DCE-B074-B92153B9F500}" type="datetimeFigureOut">
              <a:rPr lang="zh-CN" altLang="en-US" smtClean="0"/>
              <a:t>2021/11/2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FDA67F-B4CA-4472-A62D-C6C405E22629}"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1FDA67F-B4CA-4472-A62D-C6C405E22629}" type="slidenum">
              <a:rPr lang="zh-CN" altLang="en-US" smtClean="0"/>
              <a:t>1</a:t>
            </a:fld>
            <a:endParaRPr lang="zh-CN" altLang="en-US"/>
          </a:p>
        </p:txBody>
      </p:sp>
    </p:spTree>
    <p:extLst>
      <p:ext uri="{BB962C8B-B14F-4D97-AF65-F5344CB8AC3E}">
        <p14:creationId xmlns:p14="http://schemas.microsoft.com/office/powerpoint/2010/main" val="1280552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1068038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01FDA67F-B4CA-4472-A62D-C6C405E22629}" type="slidenum">
              <a:rPr lang="zh-CN" altLang="en-US" smtClean="0"/>
              <a:t>11</a:t>
            </a:fld>
            <a:endParaRPr lang="zh-CN" altLang="en-US"/>
          </a:p>
        </p:txBody>
      </p:sp>
    </p:spTree>
    <p:extLst>
      <p:ext uri="{BB962C8B-B14F-4D97-AF65-F5344CB8AC3E}">
        <p14:creationId xmlns:p14="http://schemas.microsoft.com/office/powerpoint/2010/main" val="2463755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65488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233798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998493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756514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2566660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normAutofit/>
          </a:bodyPr>
          <a:lstStyle>
            <a:lvl1pPr algn="ctr" defTabSz="914400" rtl="0" eaLnBrk="1" latinLnBrk="0" hangingPunct="1">
              <a:lnSpc>
                <a:spcPct val="90000"/>
              </a:lnSpc>
              <a:spcBef>
                <a:spcPct val="0"/>
              </a:spcBef>
              <a:buNone/>
              <a:defRPr lang="zh-CN" altLang="en-US" sz="3600" b="1" kern="1200" dirty="0">
                <a:solidFill>
                  <a:schemeClr val="accent1">
                    <a:lumMod val="50000"/>
                  </a:schemeClr>
                </a:solidFill>
                <a:latin typeface="Times New Roman" panose="02020603050405020304" pitchFamily="18" charset="0"/>
                <a:ea typeface="仿宋" panose="02010609060101010101" pitchFamily="49" charset="-122"/>
                <a:cs typeface="Times New Roman" panose="02020603050405020304" pitchFamily="18" charset="0"/>
              </a:defRPr>
            </a:lvl1pPr>
          </a:lstStyle>
          <a:p>
            <a:r>
              <a:rPr lang="zh-CN" altLang="en-US" dirty="0"/>
              <a:t>单击此处编辑母版标题样式</a:t>
            </a:r>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p>
        </p:txBody>
      </p:sp>
      <p:sp>
        <p:nvSpPr>
          <p:cNvPr id="4" name="日期占位符 3"/>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0" y="770528"/>
            <a:ext cx="10515600" cy="482946"/>
          </a:xfrm>
        </p:spPr>
        <p:txBody>
          <a:bodyPr>
            <a:noAutofit/>
          </a:bodyPr>
          <a:lstStyle>
            <a:lvl1pPr algn="ctr" defTabSz="914400" rtl="0" eaLnBrk="1" latinLnBrk="0" hangingPunct="1">
              <a:lnSpc>
                <a:spcPct val="90000"/>
              </a:lnSpc>
              <a:spcBef>
                <a:spcPct val="0"/>
              </a:spcBef>
              <a:buNone/>
              <a:defRPr lang="zh-CN" altLang="en-US" sz="4000" b="1" kern="1200" dirty="0">
                <a:solidFill>
                  <a:srgbClr val="002060"/>
                </a:solidFill>
                <a:effectLst>
                  <a:glow rad="63500">
                    <a:schemeClr val="bg1"/>
                  </a:glow>
                  <a:reflection blurRad="6350" stA="55000" endA="300" endPos="35000" dir="5400000" sy="-100000" algn="bl" rotWithShape="0"/>
                </a:effectLst>
                <a:latin typeface="Times New Roman" panose="02020603050405020304" pitchFamily="18" charset="0"/>
                <a:ea typeface="宋体" panose="02010600030101010101" pitchFamily="2" charset="-122"/>
                <a:cs typeface="Times New Roman" panose="02020603050405020304" pitchFamily="18" charset="0"/>
              </a:defRPr>
            </a:lvl1pPr>
          </a:lstStyle>
          <a:p>
            <a:r>
              <a:rPr lang="zh-CN" altLang="en-US" dirty="0"/>
              <a:t>Title</a:t>
            </a:r>
          </a:p>
        </p:txBody>
      </p:sp>
      <p:sp>
        <p:nvSpPr>
          <p:cNvPr id="3" name="内容占位符 2"/>
          <p:cNvSpPr>
            <a:spLocks noGrp="1"/>
          </p:cNvSpPr>
          <p:nvPr>
            <p:ph idx="1" hasCustomPrompt="1"/>
          </p:nvPr>
        </p:nvSpPr>
        <p:spPr>
          <a:xfrm>
            <a:off x="838200" y="1316974"/>
            <a:ext cx="10515600" cy="4859989"/>
          </a:xfrm>
        </p:spPr>
        <p:txBody>
          <a:bodyPr/>
          <a:lstStyle>
            <a:lvl1pPr marL="358775" indent="-457200" algn="l" defTabSz="914400" rtl="0" eaLnBrk="0" fontAlgn="base" latinLnBrk="0" hangingPunct="0">
              <a:lnSpc>
                <a:spcPct val="90000"/>
              </a:lnSpc>
              <a:spcBef>
                <a:spcPct val="0"/>
              </a:spcBef>
              <a:spcAft>
                <a:spcPct val="0"/>
              </a:spcAft>
              <a:buSzPct val="75000"/>
              <a:buFont typeface="Wingdings" panose="05000000000000000000" pitchFamily="2" charset="2"/>
              <a:buChar char="n"/>
              <a:defRPr lang="zh-CN" altLang="en-US" sz="2600" b="1" kern="100" spc="50" dirty="0" smtClean="0">
                <a:ln w="11430"/>
                <a:solidFill>
                  <a:schemeClr val="tx1"/>
                </a:solidFill>
                <a:effectLst>
                  <a:outerShdw blurRad="50800" dist="38100" dir="5400000" algn="t" rotWithShape="0">
                    <a:prstClr val="black">
                      <a:alpha val="40000"/>
                    </a:prstClr>
                  </a:outerShdw>
                </a:effectLst>
                <a:latin typeface="宋体" panose="02010600030101010101" pitchFamily="2" charset="-122"/>
                <a:ea typeface="宋体" panose="02010600030101010101" pitchFamily="2" charset="-122"/>
                <a:cs typeface="Times New Roman" panose="02020603050405020304" pitchFamily="18" charset="0"/>
              </a:defRPr>
            </a:lvl1pPr>
            <a:lvl2pPr>
              <a:defRPr lang="zh-CN" altLang="en-US" sz="2400" kern="1200" dirty="0" smtClean="0">
                <a:solidFill>
                  <a:schemeClr val="tx1"/>
                </a:solidFill>
                <a:latin typeface="宋体" panose="02010600030101010101" pitchFamily="2" charset="-122"/>
                <a:ea typeface="宋体" panose="02010600030101010101" pitchFamily="2" charset="-122"/>
                <a:cs typeface="Times New Roman" panose="02020603050405020304" pitchFamily="18" charset="0"/>
              </a:defRPr>
            </a:lvl2pPr>
            <a:lvl3pPr>
              <a:defRPr sz="2200">
                <a:solidFill>
                  <a:schemeClr val="tx1"/>
                </a:solidFill>
                <a:latin typeface="宋体" panose="02010600030101010101" pitchFamily="2" charset="-122"/>
                <a:ea typeface="宋体" panose="02010600030101010101" pitchFamily="2" charset="-122"/>
              </a:defRPr>
            </a:lvl3pPr>
            <a:lvl4pPr>
              <a:defRPr>
                <a:solidFill>
                  <a:schemeClr val="tx1"/>
                </a:solidFill>
                <a:latin typeface="宋体" panose="02010600030101010101" pitchFamily="2" charset="-122"/>
                <a:ea typeface="宋体" panose="02010600030101010101" pitchFamily="2" charset="-122"/>
              </a:defRPr>
            </a:lvl4pPr>
            <a:lvl5pPr>
              <a:defRPr>
                <a:solidFill>
                  <a:schemeClr val="tx1"/>
                </a:solidFill>
                <a:latin typeface="宋体" panose="02010600030101010101" pitchFamily="2" charset="-122"/>
                <a:ea typeface="宋体" panose="02010600030101010101" pitchFamily="2" charset="-122"/>
              </a:defRPr>
            </a:lvl5p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D14C75-72F5-4DB0-8A81-90E8A5303F2F}" type="slidenum">
              <a:rPr lang="zh-CN" altLang="en-US" smtClean="0"/>
              <a:t>‹#›</a:t>
            </a:fld>
            <a:endParaRPr lang="zh-CN" altLang="en-US"/>
          </a:p>
        </p:txBody>
      </p:sp>
      <p:pic>
        <p:nvPicPr>
          <p:cNvPr id="14" name="图片 13"/>
          <p:cNvPicPr>
            <a:picLocks noChangeAspect="1"/>
          </p:cNvPicPr>
          <p:nvPr userDrawn="1"/>
        </p:nvPicPr>
        <p:blipFill>
          <a:blip r:embed="rId2"/>
          <a:stretch>
            <a:fillRect/>
          </a:stretch>
        </p:blipFill>
        <p:spPr>
          <a:xfrm>
            <a:off x="0" y="212"/>
            <a:ext cx="12204000" cy="603327"/>
          </a:xfrm>
          <a:prstGeom prst="rect">
            <a:avLst/>
          </a:prstGeom>
        </p:spPr>
      </p:pic>
      <p:grpSp>
        <p:nvGrpSpPr>
          <p:cNvPr id="9" name="组合 8"/>
          <p:cNvGrpSpPr/>
          <p:nvPr userDrawn="1"/>
        </p:nvGrpSpPr>
        <p:grpSpPr>
          <a:xfrm>
            <a:off x="0" y="0"/>
            <a:ext cx="12204000" cy="603327"/>
            <a:chOff x="0" y="0"/>
            <a:chExt cx="12204000" cy="603327"/>
          </a:xfrm>
        </p:grpSpPr>
        <p:pic>
          <p:nvPicPr>
            <p:cNvPr id="10" name="图片 9"/>
            <p:cNvPicPr>
              <a:picLocks noChangeAspect="1"/>
            </p:cNvPicPr>
            <p:nvPr/>
          </p:nvPicPr>
          <p:blipFill>
            <a:blip r:embed="rId2">
              <a:duotone>
                <a:schemeClr val="accent1">
                  <a:shade val="45000"/>
                  <a:satMod val="135000"/>
                </a:schemeClr>
                <a:prstClr val="white"/>
              </a:duotone>
            </a:blip>
            <a:stretch>
              <a:fillRect/>
            </a:stretch>
          </p:blipFill>
          <p:spPr>
            <a:xfrm>
              <a:off x="0" y="0"/>
              <a:ext cx="12204000" cy="603327"/>
            </a:xfrm>
            <a:prstGeom prst="rect">
              <a:avLst/>
            </a:prstGeom>
          </p:spPr>
        </p:pic>
        <p:pic>
          <p:nvPicPr>
            <p:cNvPr id="11" name="图片 10"/>
            <p:cNvPicPr>
              <a:picLocks noChangeAspect="1"/>
            </p:cNvPicPr>
            <p:nvPr/>
          </p:nvPicPr>
          <p:blipFill>
            <a:blip r:embed="rId3"/>
            <a:stretch>
              <a:fillRect/>
            </a:stretch>
          </p:blipFill>
          <p:spPr>
            <a:xfrm>
              <a:off x="565604" y="126322"/>
              <a:ext cx="1887310" cy="465182"/>
            </a:xfrm>
            <a:prstGeom prst="rect">
              <a:avLst/>
            </a:prstGeom>
          </p:spPr>
        </p:pic>
        <p:pic>
          <p:nvPicPr>
            <p:cNvPr id="13" name="图片 12"/>
            <p:cNvPicPr>
              <a:picLocks noChangeAspect="1"/>
            </p:cNvPicPr>
            <p:nvPr/>
          </p:nvPicPr>
          <p:blipFill>
            <a:blip r:embed="rId4"/>
            <a:stretch>
              <a:fillRect/>
            </a:stretch>
          </p:blipFill>
          <p:spPr>
            <a:xfrm>
              <a:off x="11781632" y="0"/>
              <a:ext cx="340517" cy="504825"/>
            </a:xfrm>
            <a:prstGeom prst="rect">
              <a:avLst/>
            </a:prstGeom>
          </p:spPr>
        </p:pic>
      </p:grpSp>
      <p:sp>
        <p:nvSpPr>
          <p:cNvPr id="20" name="矩形 19"/>
          <p:cNvSpPr/>
          <p:nvPr userDrawn="1"/>
        </p:nvSpPr>
        <p:spPr>
          <a:xfrm>
            <a:off x="10506075" y="204470"/>
            <a:ext cx="1685925" cy="398780"/>
          </a:xfrm>
          <a:prstGeom prst="rect">
            <a:avLst/>
          </a:prstGeom>
        </p:spPr>
        <p:txBody>
          <a:bodyPr wrap="square">
            <a:spAutoFit/>
          </a:bodyPr>
          <a:lstStyle/>
          <a:p>
            <a:r>
              <a:rPr lang="en-US" altLang="zh-CN" sz="1000" dirty="0">
                <a:solidFill>
                  <a:schemeClr val="bg1">
                    <a:lumMod val="85000"/>
                  </a:schemeClr>
                </a:solidFill>
                <a:latin typeface="微软雅黑" panose="020B0503020204020204" charset="-122"/>
                <a:ea typeface="微软雅黑" panose="020B0503020204020204" charset="-122"/>
              </a:rPr>
              <a:t>Advanced Technique of Artificial  Intelligence</a:t>
            </a:r>
            <a:endParaRPr lang="zh-CN" altLang="en-US" sz="1000" dirty="0">
              <a:solidFill>
                <a:schemeClr val="bg1">
                  <a:lumMod val="85000"/>
                </a:schemeClr>
              </a:solidFill>
              <a:latin typeface="微软雅黑" panose="020B0503020204020204" charset="-122"/>
              <a:ea typeface="微软雅黑" panose="020B0503020204020204" charset="-122"/>
            </a:endParaRPr>
          </a:p>
        </p:txBody>
      </p:sp>
      <p:sp>
        <p:nvSpPr>
          <p:cNvPr id="21" name="矩形 20"/>
          <p:cNvSpPr/>
          <p:nvPr userDrawn="1"/>
        </p:nvSpPr>
        <p:spPr>
          <a:xfrm>
            <a:off x="10874507" y="-78"/>
            <a:ext cx="1247643" cy="306705"/>
          </a:xfrm>
          <a:prstGeom prst="rect">
            <a:avLst/>
          </a:prstGeom>
        </p:spPr>
        <p:txBody>
          <a:bodyPr wrap="square">
            <a:spAutoFit/>
          </a:bodyPr>
          <a:lstStyle/>
          <a:p>
            <a:r>
              <a:rPr lang="en-US" altLang="zh-CN" sz="1400" dirty="0">
                <a:solidFill>
                  <a:schemeClr val="bg1"/>
                </a:solidFill>
                <a:latin typeface="Gill Sans Ultra Bold" panose="020B0A02020104020203" pitchFamily="34" charset="0"/>
                <a:sym typeface="+mn-ea"/>
              </a:rPr>
              <a:t>ATAI</a:t>
            </a:r>
            <a:endParaRPr lang="zh-CN" altLang="en-US" sz="1200" b="1" dirty="0">
              <a:solidFill>
                <a:schemeClr val="bg1"/>
              </a:solidFill>
              <a:latin typeface="微软雅黑" panose="020B0503020204020204" charset="-122"/>
              <a:ea typeface="微软雅黑" panose="020B0503020204020204" charset="-122"/>
            </a:endParaRPr>
          </a:p>
        </p:txBody>
      </p:sp>
      <p:sp>
        <p:nvSpPr>
          <p:cNvPr id="8" name="矩形 7"/>
          <p:cNvSpPr/>
          <p:nvPr userDrawn="1"/>
        </p:nvSpPr>
        <p:spPr>
          <a:xfrm>
            <a:off x="556895" y="71755"/>
            <a:ext cx="1896110" cy="460375"/>
          </a:xfrm>
          <a:prstGeom prst="rect">
            <a:avLst/>
          </a:prstGeom>
        </p:spPr>
        <p:txBody>
          <a:bodyPr wrap="square">
            <a:spAutoFit/>
          </a:bodyPr>
          <a:lstStyle/>
          <a:p>
            <a:r>
              <a:rPr lang="en-US" altLang="zh-CN" sz="1200" dirty="0">
                <a:solidFill>
                  <a:schemeClr val="bg1">
                    <a:lumMod val="85000"/>
                  </a:schemeClr>
                </a:solidFill>
                <a:latin typeface="微软雅黑" panose="020B0503020204020204" charset="-122"/>
                <a:ea typeface="微软雅黑" panose="020B0503020204020204" charset="-122"/>
              </a:rPr>
              <a:t>Chongqing University of Technology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D14C75-72F5-4DB0-8A81-90E8A5303F2F}"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705457"/>
            <a:ext cx="10515600" cy="51218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293841"/>
            <a:ext cx="10515600" cy="5121247"/>
          </a:xfrm>
          <a:prstGeom prst="rect">
            <a:avLst/>
          </a:prstGeom>
        </p:spPr>
        <p:txBody>
          <a:bodyPr vert="horz" lIns="91440" tIns="45720" rIns="91440" bIns="45720" rtlCol="0">
            <a:normAutofit/>
          </a:bodyPr>
          <a:lstStyle/>
          <a:p>
            <a:pPr marL="358775" lvl="0" indent="-457200" algn="l" defTabSz="914400" rtl="0" eaLnBrk="0" fontAlgn="base" latinLnBrk="0" hangingPunct="0">
              <a:lnSpc>
                <a:spcPct val="90000"/>
              </a:lnSpc>
              <a:spcBef>
                <a:spcPct val="0"/>
              </a:spcBef>
              <a:spcAft>
                <a:spcPct val="0"/>
              </a:spcAft>
              <a:buSzPct val="75000"/>
              <a:buFont typeface="Wingdings" panose="05000000000000000000" pitchFamily="2" charset="2"/>
              <a:buChar char="n"/>
            </a:pPr>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838200" y="64325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BC03B-13BB-476B-B07A-5829C61798CD}" type="datetimeFigureOut">
              <a:rPr lang="zh-CN" altLang="en-US" smtClean="0"/>
              <a:t>2021/11/2</a:t>
            </a:fld>
            <a:endParaRPr lang="zh-CN" altLang="en-US"/>
          </a:p>
        </p:txBody>
      </p:sp>
      <p:sp>
        <p:nvSpPr>
          <p:cNvPr id="5" name="页脚占位符 4"/>
          <p:cNvSpPr>
            <a:spLocks noGrp="1"/>
          </p:cNvSpPr>
          <p:nvPr>
            <p:ph type="ftr" sz="quarter" idx="3"/>
          </p:nvPr>
        </p:nvSpPr>
        <p:spPr>
          <a:xfrm>
            <a:off x="4038600" y="64325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4325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14C75-72F5-4DB0-8A81-90E8A5303F2F}" type="slidenum">
              <a:rPr lang="zh-CN" altLang="en-US" smtClean="0"/>
              <a:t>‹#›</a:t>
            </a:fld>
            <a:endParaRPr lang="zh-CN" altLang="en-US"/>
          </a:p>
        </p:txBody>
      </p:sp>
      <p:grpSp>
        <p:nvGrpSpPr>
          <p:cNvPr id="15" name="组合 14"/>
          <p:cNvGrpSpPr/>
          <p:nvPr userDrawn="1"/>
        </p:nvGrpSpPr>
        <p:grpSpPr>
          <a:xfrm>
            <a:off x="0" y="0"/>
            <a:ext cx="12204000" cy="603327"/>
            <a:chOff x="0" y="0"/>
            <a:chExt cx="12204000" cy="603327"/>
          </a:xfrm>
        </p:grpSpPr>
        <p:pic>
          <p:nvPicPr>
            <p:cNvPr id="16" name="图片 15"/>
            <p:cNvPicPr>
              <a:picLocks noChangeAspect="1"/>
            </p:cNvPicPr>
            <p:nvPr/>
          </p:nvPicPr>
          <p:blipFill>
            <a:blip r:embed="rId12">
              <a:duotone>
                <a:schemeClr val="accent1">
                  <a:shade val="45000"/>
                  <a:satMod val="135000"/>
                </a:schemeClr>
                <a:prstClr val="white"/>
              </a:duotone>
            </a:blip>
            <a:stretch>
              <a:fillRect/>
            </a:stretch>
          </p:blipFill>
          <p:spPr>
            <a:xfrm>
              <a:off x="0" y="0"/>
              <a:ext cx="12204000" cy="603327"/>
            </a:xfrm>
            <a:prstGeom prst="rect">
              <a:avLst/>
            </a:prstGeom>
          </p:spPr>
        </p:pic>
        <p:pic>
          <p:nvPicPr>
            <p:cNvPr id="17" name="图片 16"/>
            <p:cNvPicPr>
              <a:picLocks noChangeAspect="1"/>
            </p:cNvPicPr>
            <p:nvPr/>
          </p:nvPicPr>
          <p:blipFill>
            <a:blip r:embed="rId13"/>
            <a:stretch>
              <a:fillRect/>
            </a:stretch>
          </p:blipFill>
          <p:spPr>
            <a:xfrm>
              <a:off x="565604" y="126322"/>
              <a:ext cx="1887310" cy="465182"/>
            </a:xfrm>
            <a:prstGeom prst="rect">
              <a:avLst/>
            </a:prstGeom>
          </p:spPr>
        </p:pic>
        <p:pic>
          <p:nvPicPr>
            <p:cNvPr id="19" name="图片 18"/>
            <p:cNvPicPr>
              <a:picLocks noChangeAspect="1"/>
            </p:cNvPicPr>
            <p:nvPr/>
          </p:nvPicPr>
          <p:blipFill>
            <a:blip r:embed="rId14"/>
            <a:stretch>
              <a:fillRect/>
            </a:stretch>
          </p:blipFill>
          <p:spPr>
            <a:xfrm>
              <a:off x="11756232" y="0"/>
              <a:ext cx="374807" cy="504825"/>
            </a:xfrm>
            <a:prstGeom prst="rect">
              <a:avLst/>
            </a:prstGeom>
          </p:spPr>
        </p:pic>
      </p:grpSp>
      <p:sp>
        <p:nvSpPr>
          <p:cNvPr id="7" name="矩形 6"/>
          <p:cNvSpPr/>
          <p:nvPr userDrawn="1"/>
        </p:nvSpPr>
        <p:spPr>
          <a:xfrm>
            <a:off x="10874507" y="-78"/>
            <a:ext cx="1247643" cy="306705"/>
          </a:xfrm>
          <a:prstGeom prst="rect">
            <a:avLst/>
          </a:prstGeom>
        </p:spPr>
        <p:txBody>
          <a:bodyPr wrap="square">
            <a:spAutoFit/>
          </a:bodyPr>
          <a:lstStyle/>
          <a:p>
            <a:r>
              <a:rPr lang="en-US" altLang="zh-CN" sz="1400" dirty="0">
                <a:solidFill>
                  <a:schemeClr val="bg1"/>
                </a:solidFill>
                <a:latin typeface="Gill Sans Ultra Bold" panose="020B0A02020104020203" pitchFamily="34" charset="0"/>
                <a:sym typeface="+mn-ea"/>
              </a:rPr>
              <a:t>ATAI</a:t>
            </a:r>
            <a:endParaRPr lang="zh-CN" altLang="en-US" sz="1200" b="1" dirty="0">
              <a:solidFill>
                <a:schemeClr val="bg1"/>
              </a:solidFill>
              <a:latin typeface="微软雅黑" panose="020B0503020204020204" charset="-122"/>
              <a:ea typeface="微软雅黑" panose="020B0503020204020204" charset="-122"/>
            </a:endParaRPr>
          </a:p>
        </p:txBody>
      </p:sp>
      <p:sp>
        <p:nvSpPr>
          <p:cNvPr id="12" name="矩形 11"/>
          <p:cNvSpPr/>
          <p:nvPr userDrawn="1"/>
        </p:nvSpPr>
        <p:spPr>
          <a:xfrm>
            <a:off x="556895" y="71755"/>
            <a:ext cx="1896110" cy="460375"/>
          </a:xfrm>
          <a:prstGeom prst="rect">
            <a:avLst/>
          </a:prstGeom>
        </p:spPr>
        <p:txBody>
          <a:bodyPr wrap="square">
            <a:spAutoFit/>
          </a:bodyPr>
          <a:lstStyle/>
          <a:p>
            <a:r>
              <a:rPr lang="en-US" altLang="zh-CN" sz="1200" dirty="0">
                <a:solidFill>
                  <a:schemeClr val="bg1">
                    <a:lumMod val="85000"/>
                  </a:schemeClr>
                </a:solidFill>
                <a:latin typeface="微软雅黑" panose="020B0503020204020204" charset="-122"/>
                <a:ea typeface="微软雅黑" panose="020B0503020204020204" charset="-122"/>
              </a:rPr>
              <a:t>Chongqing University of Technology</a:t>
            </a:r>
          </a:p>
        </p:txBody>
      </p:sp>
      <p:sp>
        <p:nvSpPr>
          <p:cNvPr id="8" name="矩形 7"/>
          <p:cNvSpPr/>
          <p:nvPr userDrawn="1"/>
        </p:nvSpPr>
        <p:spPr>
          <a:xfrm>
            <a:off x="10506075" y="204470"/>
            <a:ext cx="1685925" cy="398780"/>
          </a:xfrm>
          <a:prstGeom prst="rect">
            <a:avLst/>
          </a:prstGeom>
        </p:spPr>
        <p:txBody>
          <a:bodyPr wrap="square">
            <a:spAutoFit/>
          </a:bodyPr>
          <a:lstStyle/>
          <a:p>
            <a:r>
              <a:rPr lang="en-US" altLang="zh-CN" sz="1000" dirty="0">
                <a:solidFill>
                  <a:schemeClr val="bg1">
                    <a:lumMod val="85000"/>
                  </a:schemeClr>
                </a:solidFill>
                <a:latin typeface="微软雅黑" panose="020B0503020204020204" charset="-122"/>
                <a:ea typeface="微软雅黑" panose="020B0503020204020204" charset="-122"/>
              </a:rPr>
              <a:t>Advanced Technique of Artificial  Intelligence</a:t>
            </a:r>
            <a:endParaRPr lang="zh-CN" altLang="en-US" sz="1000" dirty="0">
              <a:solidFill>
                <a:schemeClr val="bg1">
                  <a:lumMod val="85000"/>
                </a:schemeClr>
              </a:solidFill>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ctr" defTabSz="914400" rtl="0" eaLnBrk="1" latinLnBrk="0" hangingPunct="1">
        <a:lnSpc>
          <a:spcPct val="90000"/>
        </a:lnSpc>
        <a:spcBef>
          <a:spcPct val="0"/>
        </a:spcBef>
        <a:buNone/>
        <a:defRPr lang="zh-CN" altLang="en-US" sz="2900" b="1" kern="1200" dirty="0">
          <a:solidFill>
            <a:srgbClr val="002060"/>
          </a:solidFill>
          <a:effectLst>
            <a:glow rad="63500">
              <a:schemeClr val="bg1"/>
            </a:glow>
            <a:reflection blurRad="6350" stA="55000" endA="300" endPos="35000" dir="5400000" sy="-100000" algn="bl" rotWithShape="0"/>
          </a:effectLst>
          <a:latin typeface="Times New Roman" panose="02020603050405020304" pitchFamily="18" charset="0"/>
          <a:ea typeface="华康俪金黑W8(P)" panose="020B0800000000000000" pitchFamily="34" charset="-122"/>
          <a:cs typeface="Times New Roman" panose="02020603050405020304" pitchFamily="18" charset="0"/>
        </a:defRPr>
      </a:lvl1pPr>
    </p:titleStyle>
    <p:bodyStyle>
      <a:lvl1pPr marL="0" indent="0" algn="l" defTabSz="914400" rtl="0" eaLnBrk="1" latinLnBrk="0" hangingPunct="1">
        <a:lnSpc>
          <a:spcPct val="90000"/>
        </a:lnSpc>
        <a:spcBef>
          <a:spcPts val="1000"/>
        </a:spcBef>
        <a:buSzPct val="75000"/>
        <a:buFont typeface="Wingdings" panose="05000000000000000000" charset="0"/>
        <a:buNone/>
        <a:defRPr lang="zh-CN" altLang="en-US" sz="2600" b="1" kern="100" spc="50" dirty="0" smtClean="0">
          <a:ln w="11430"/>
          <a:solidFill>
            <a:schemeClr val="tx1"/>
          </a:solidFill>
          <a:effectLst/>
          <a:latin typeface="宋体" panose="02010600030101010101" pitchFamily="2" charset="-122"/>
          <a:ea typeface="宋体" panose="02010600030101010101" pitchFamily="2" charset="-122"/>
          <a:cs typeface="Times New Roman" panose="02020603050405020304" pitchFamily="18" charset="0"/>
        </a:defRPr>
      </a:lvl1pPr>
      <a:lvl2pPr marL="685800" indent="-228600" algn="l" defTabSz="914400" rtl="0" eaLnBrk="1" latinLnBrk="0" hangingPunct="1">
        <a:lnSpc>
          <a:spcPct val="90000"/>
        </a:lnSpc>
        <a:spcBef>
          <a:spcPts val="500"/>
        </a:spcBef>
        <a:buSzPct val="60000"/>
        <a:buFont typeface="Wingdings" panose="05000000000000000000" charset="0"/>
        <a:buChar char="l"/>
        <a:defRPr sz="2400" kern="1200">
          <a:solidFill>
            <a:schemeClr val="tx1"/>
          </a:solidFill>
          <a:latin typeface="Times New Roman" panose="02020603050405020304" pitchFamily="18" charset="0"/>
          <a:ea typeface="仿宋" panose="02010609060101010101" pitchFamily="49" charset="-122"/>
          <a:cs typeface="Times New Roman" panose="02020603050405020304" pitchFamily="18" charset="0"/>
        </a:defRPr>
      </a:lvl2pPr>
      <a:lvl3pPr marL="1143000" indent="-228600" algn="l" defTabSz="914400" rtl="0" eaLnBrk="1" latinLnBrk="0" hangingPunct="1">
        <a:lnSpc>
          <a:spcPct val="90000"/>
        </a:lnSpc>
        <a:spcBef>
          <a:spcPts val="500"/>
        </a:spcBef>
        <a:buSzPct val="60000"/>
        <a:buFont typeface="Wingdings" panose="05000000000000000000" charset="0"/>
        <a:buChar char="l"/>
        <a:defRPr sz="2200" kern="1200">
          <a:solidFill>
            <a:schemeClr val="tx1"/>
          </a:solidFill>
          <a:latin typeface="Times New Roman" panose="02020603050405020304" pitchFamily="18" charset="0"/>
          <a:ea typeface="仿宋" panose="02010609060101010101" pitchFamily="49" charset="-122"/>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charset="0"/>
        <a:buChar char="l"/>
        <a:defRPr sz="2000" kern="1200">
          <a:solidFill>
            <a:schemeClr val="tx1"/>
          </a:solidFill>
          <a:latin typeface="Times New Roman" panose="02020603050405020304" pitchFamily="18" charset="0"/>
          <a:ea typeface="仿宋" panose="02010609060101010101" pitchFamily="49" charset="-122"/>
          <a:cs typeface="Times New Roman" panose="02020603050405020304" pitchFamily="18" charset="0"/>
        </a:defRPr>
      </a:lvl4pPr>
      <a:lvl5pPr marL="2057400" indent="-228600" algn="l" defTabSz="914400" rtl="0" eaLnBrk="1" latinLnBrk="0" hangingPunct="1">
        <a:lnSpc>
          <a:spcPct val="90000"/>
        </a:lnSpc>
        <a:spcBef>
          <a:spcPts val="500"/>
        </a:spcBef>
        <a:buFont typeface="Wingdings" panose="05000000000000000000" charset="0"/>
        <a:buChar char="l"/>
        <a:defRPr sz="2000" kern="1200">
          <a:solidFill>
            <a:schemeClr val="tx1"/>
          </a:solidFill>
          <a:latin typeface="Times New Roman" panose="02020603050405020304" pitchFamily="18" charset="0"/>
          <a:ea typeface="仿宋" panose="02010609060101010101" pitchFamily="49" charset="-122"/>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png"/></Relationships>
</file>

<file path=ppt/slides/_rels/slide5.xml.rels><?xml version="1.0" encoding="UTF-8" standalone="yes"?>
<Relationships xmlns="http://schemas.openxmlformats.org/package/2006/relationships"><Relationship Id="rId8" Type="http://schemas.openxmlformats.org/officeDocument/2006/relationships/image" Target="../media/image23.png"/><Relationship Id="rId13" Type="http://schemas.openxmlformats.org/officeDocument/2006/relationships/customXml" Target="../ink/ink2.xml"/><Relationship Id="rId3" Type="http://schemas.openxmlformats.org/officeDocument/2006/relationships/image" Target="../media/image11.png"/><Relationship Id="rId7" Type="http://schemas.openxmlformats.org/officeDocument/2006/relationships/image" Target="../media/image22.png"/><Relationship Id="rId12" Type="http://schemas.openxmlformats.org/officeDocument/2006/relationships/image" Target="../media/image2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5.png"/><Relationship Id="rId5" Type="http://schemas.openxmlformats.org/officeDocument/2006/relationships/image" Target="../media/image20.png"/><Relationship Id="rId10" Type="http://schemas.openxmlformats.org/officeDocument/2006/relationships/customXml" Target="../ink/ink1.xml"/><Relationship Id="rId4" Type="http://schemas.openxmlformats.org/officeDocument/2006/relationships/image" Target="../media/image19.png"/><Relationship Id="rId9" Type="http://schemas.openxmlformats.org/officeDocument/2006/relationships/image" Target="../media/image24.png"/><Relationship Id="rId14" Type="http://schemas.openxmlformats.org/officeDocument/2006/relationships/image" Target="../media/image27.png"/></Relationships>
</file>

<file path=ppt/slides/_rels/slide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8.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9.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00" y="5872531"/>
            <a:ext cx="828000" cy="828000"/>
          </a:xfrm>
          <a:prstGeom prst="rect">
            <a:avLst/>
          </a:prstGeom>
        </p:spPr>
      </p:pic>
      <p:pic>
        <p:nvPicPr>
          <p:cNvPr id="9224" name="Picture 8" descr="æ¥çæºå¾å"/>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0094" y="5882234"/>
            <a:ext cx="822449" cy="812071"/>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æ¥çæºå¾å"/>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3663" y="6024932"/>
            <a:ext cx="1260000" cy="681082"/>
          </a:xfrm>
          <a:prstGeom prst="rect">
            <a:avLst/>
          </a:prstGeom>
          <a:noFill/>
          <a:extLst>
            <a:ext uri="{909E8E84-426E-40DD-AFC4-6F175D3DCCD1}">
              <a14:hiddenFill xmlns:a14="http://schemas.microsoft.com/office/drawing/2010/main">
                <a:solidFill>
                  <a:srgbClr val="FFFFFF"/>
                </a:solidFill>
              </a14:hiddenFill>
            </a:ext>
          </a:extLst>
        </p:spPr>
      </p:pic>
      <p:pic>
        <p:nvPicPr>
          <p:cNvPr id="9230" name="Picture 14" descr="æ¥çæºå¾å"/>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87040" y="5926769"/>
            <a:ext cx="836364" cy="828000"/>
          </a:xfrm>
          <a:prstGeom prst="rect">
            <a:avLst/>
          </a:prstGeom>
          <a:noFill/>
          <a:extLst>
            <a:ext uri="{909E8E84-426E-40DD-AFC4-6F175D3DCCD1}">
              <a14:hiddenFill xmlns:a14="http://schemas.microsoft.com/office/drawing/2010/main">
                <a:solidFill>
                  <a:srgbClr val="FFFFFF"/>
                </a:solidFill>
              </a14:hiddenFill>
            </a:ext>
          </a:extLst>
        </p:spPr>
      </p:pic>
      <p:sp>
        <p:nvSpPr>
          <p:cNvPr id="15" name="文本框 14"/>
          <p:cNvSpPr txBox="1"/>
          <p:nvPr/>
        </p:nvSpPr>
        <p:spPr>
          <a:xfrm>
            <a:off x="4829734" y="5143489"/>
            <a:ext cx="2733441" cy="369332"/>
          </a:xfrm>
          <a:prstGeom prst="rect">
            <a:avLst/>
          </a:prstGeom>
          <a:noFill/>
        </p:spPr>
        <p:txBody>
          <a:bodyPr wrap="none" rtlCol="0">
            <a:spAutoFit/>
          </a:bodyPr>
          <a:lstStyle/>
          <a:p>
            <a:r>
              <a:rPr lang="en-US" altLang="zh-CN" sz="1600" b="1" dirty="0">
                <a:solidFill>
                  <a:schemeClr val="bg1">
                    <a:lumMod val="65000"/>
                  </a:schemeClr>
                </a:solidFill>
                <a:latin typeface="黑体" panose="02010600030101010101" charset="-122"/>
                <a:ea typeface="黑体" panose="02010600030101010101" charset="-122"/>
              </a:rPr>
              <a:t>2021.11.01  •  ChongQing</a:t>
            </a:r>
            <a:r>
              <a:rPr lang="en-US" altLang="zh-CN" dirty="0"/>
              <a:t> </a:t>
            </a:r>
          </a:p>
        </p:txBody>
      </p:sp>
      <p:sp>
        <p:nvSpPr>
          <p:cNvPr id="16" name="文本框 15"/>
          <p:cNvSpPr txBox="1"/>
          <p:nvPr/>
        </p:nvSpPr>
        <p:spPr>
          <a:xfrm>
            <a:off x="1508398" y="941242"/>
            <a:ext cx="9175204" cy="1077218"/>
          </a:xfrm>
          <a:prstGeom prst="rect">
            <a:avLst/>
          </a:prstGeom>
          <a:noFill/>
        </p:spPr>
        <p:txBody>
          <a:bodyPr wrap="square" rtlCol="0">
            <a:spAutoFit/>
            <a:scene3d>
              <a:camera prst="orthographicFront"/>
              <a:lightRig rig="threePt" dir="t"/>
            </a:scene3d>
          </a:bodyPr>
          <a:lstStyle/>
          <a:p>
            <a:pPr algn="ctr"/>
            <a:r>
              <a:rPr lang="en-US" altLang="zh-CN" sz="3200" b="1" dirty="0">
                <a:solidFill>
                  <a:srgbClr val="00206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Hate Speech Detection based on Sentiment Knowledge Sharing</a:t>
            </a:r>
          </a:p>
        </p:txBody>
      </p:sp>
      <p:sp>
        <p:nvSpPr>
          <p:cNvPr id="2" name="文本框 1"/>
          <p:cNvSpPr txBox="1"/>
          <p:nvPr/>
        </p:nvSpPr>
        <p:spPr>
          <a:xfrm>
            <a:off x="7563175" y="6024932"/>
            <a:ext cx="3476787" cy="338554"/>
          </a:xfrm>
          <a:prstGeom prst="rect">
            <a:avLst/>
          </a:prstGeom>
          <a:noFill/>
        </p:spPr>
        <p:txBody>
          <a:bodyPr wrap="square" rtlCol="0">
            <a:spAutoFit/>
          </a:bodyPr>
          <a:lstStyle/>
          <a:p>
            <a:r>
              <a:rPr lang="en-US" altLang="zh-CN" sz="1600" b="1" dirty="0">
                <a:solidFill>
                  <a:srgbClr val="002060"/>
                </a:solidFill>
                <a:latin typeface="Times New Roman" panose="02020603050405020304" pitchFamily="18" charset="0"/>
                <a:ea typeface="楷体" panose="02010609060101010101" pitchFamily="49" charset="-122"/>
                <a:cs typeface="Times New Roman" panose="02020603050405020304" pitchFamily="18" charset="0"/>
              </a:rPr>
              <a:t>Reported by Changjiang Hu</a:t>
            </a:r>
          </a:p>
        </p:txBody>
      </p:sp>
      <p:pic>
        <p:nvPicPr>
          <p:cNvPr id="24" name="图片 23"/>
          <p:cNvPicPr>
            <a:picLocks noChangeAspect="1"/>
          </p:cNvPicPr>
          <p:nvPr/>
        </p:nvPicPr>
        <p:blipFill>
          <a:blip r:embed="rId7"/>
          <a:stretch>
            <a:fillRect/>
          </a:stretch>
        </p:blipFill>
        <p:spPr>
          <a:xfrm>
            <a:off x="10755086" y="5894738"/>
            <a:ext cx="1436914" cy="963262"/>
          </a:xfrm>
          <a:prstGeom prst="rect">
            <a:avLst/>
          </a:prstGeom>
        </p:spPr>
      </p:pic>
      <p:pic>
        <p:nvPicPr>
          <p:cNvPr id="5" name="图片 4">
            <a:extLst>
              <a:ext uri="{FF2B5EF4-FFF2-40B4-BE49-F238E27FC236}">
                <a16:creationId xmlns:a16="http://schemas.microsoft.com/office/drawing/2014/main" id="{0FB88F75-0B3F-4D8C-9201-22CB6542865B}"/>
              </a:ext>
            </a:extLst>
          </p:cNvPr>
          <p:cNvPicPr>
            <a:picLocks noChangeAspect="1"/>
          </p:cNvPicPr>
          <p:nvPr/>
        </p:nvPicPr>
        <p:blipFill>
          <a:blip r:embed="rId8"/>
          <a:stretch>
            <a:fillRect/>
          </a:stretch>
        </p:blipFill>
        <p:spPr>
          <a:xfrm>
            <a:off x="1596587" y="2237987"/>
            <a:ext cx="9209884" cy="2108930"/>
          </a:xfrm>
          <a:prstGeom prst="rect">
            <a:avLst/>
          </a:prstGeom>
        </p:spPr>
      </p:pic>
      <p:sp>
        <p:nvSpPr>
          <p:cNvPr id="3" name="文本框 2">
            <a:extLst>
              <a:ext uri="{FF2B5EF4-FFF2-40B4-BE49-F238E27FC236}">
                <a16:creationId xmlns:a16="http://schemas.microsoft.com/office/drawing/2014/main" id="{32E9E9D4-62FE-4F29-B1B0-B0FE3903D4F0}"/>
              </a:ext>
            </a:extLst>
          </p:cNvPr>
          <p:cNvSpPr txBox="1"/>
          <p:nvPr/>
        </p:nvSpPr>
        <p:spPr>
          <a:xfrm>
            <a:off x="8479642" y="5655213"/>
            <a:ext cx="3013662" cy="400110"/>
          </a:xfrm>
          <a:prstGeom prst="rect">
            <a:avLst/>
          </a:prstGeom>
          <a:noFill/>
        </p:spPr>
        <p:txBody>
          <a:bodyPr wrap="square" rtlCol="0">
            <a:spAutoFit/>
          </a:bodyPr>
          <a:lstStyle/>
          <a:p>
            <a:r>
              <a:rPr lang="en-US" altLang="zh-CN" sz="2000" b="1" dirty="0">
                <a:solidFill>
                  <a:srgbClr val="002060"/>
                </a:solidFill>
                <a:latin typeface="Times New Roman" panose="02020603050405020304" pitchFamily="18" charset="0"/>
                <a:ea typeface="楷体" panose="02010609060101010101" pitchFamily="49" charset="-122"/>
                <a:cs typeface="Times New Roman" panose="02020603050405020304" pitchFamily="18" charset="0"/>
              </a:rPr>
              <a:t>——ACL2021</a:t>
            </a:r>
            <a:endParaRPr lang="zh-CN" altLang="en-US" sz="2000" b="1" dirty="0">
              <a:solidFill>
                <a:srgbClr val="002060"/>
              </a:solidFill>
              <a:latin typeface="Times New Roman" panose="02020603050405020304" pitchFamily="18" charset="0"/>
              <a:ea typeface="楷体" panose="02010609060101010101" pitchFamily="49" charset="-122"/>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838200" y="694328"/>
            <a:ext cx="10515600" cy="482946"/>
          </a:xfrm>
        </p:spPr>
        <p:txBody>
          <a:bodyPr/>
          <a:lstStyle/>
          <a:p>
            <a:r>
              <a:rPr lang="en-US" altLang="zh-CN" dirty="0">
                <a:ea typeface="楷体" panose="02010609060101010101" pitchFamily="49" charset="-122"/>
                <a:sym typeface="+mn-ea"/>
              </a:rPr>
              <a:t>Experiments</a:t>
            </a:r>
            <a:endParaRPr kumimoji="1" lang="en-US" altLang="zh-CN" sz="4000" dirty="0">
              <a:latin typeface="Times New Roman" panose="02020603050405020304" pitchFamily="18" charset="0"/>
            </a:endParaRPr>
          </a:p>
        </p:txBody>
      </p:sp>
      <p:pic>
        <p:nvPicPr>
          <p:cNvPr id="3" name="图片 2">
            <a:extLst>
              <a:ext uri="{FF2B5EF4-FFF2-40B4-BE49-F238E27FC236}">
                <a16:creationId xmlns:a16="http://schemas.microsoft.com/office/drawing/2014/main" id="{405CFC8F-8E53-4224-8127-7DD4D7D759CF}"/>
              </a:ext>
            </a:extLst>
          </p:cNvPr>
          <p:cNvPicPr>
            <a:picLocks noChangeAspect="1"/>
          </p:cNvPicPr>
          <p:nvPr/>
        </p:nvPicPr>
        <p:blipFill>
          <a:blip r:embed="rId3"/>
          <a:stretch>
            <a:fillRect/>
          </a:stretch>
        </p:blipFill>
        <p:spPr>
          <a:xfrm>
            <a:off x="2719176" y="1411658"/>
            <a:ext cx="6753647" cy="4558293"/>
          </a:xfrm>
          <a:prstGeom prst="rect">
            <a:avLst/>
          </a:prstGeom>
        </p:spPr>
      </p:pic>
    </p:spTree>
    <p:extLst>
      <p:ext uri="{BB962C8B-B14F-4D97-AF65-F5344CB8AC3E}">
        <p14:creationId xmlns:p14="http://schemas.microsoft.com/office/powerpoint/2010/main" val="3908923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ctr"/>
            <a:endParaRPr lang="en-US" altLang="zh-CN" dirty="0"/>
          </a:p>
          <a:p>
            <a:pPr algn="ctr"/>
            <a:endParaRPr lang="en-US" altLang="zh-CN" dirty="0"/>
          </a:p>
          <a:p>
            <a:pPr algn="ctr"/>
            <a:endParaRPr lang="en-US" altLang="zh-CN" dirty="0"/>
          </a:p>
          <a:p>
            <a:pPr algn="ctr"/>
            <a:endParaRPr lang="en-US" altLang="zh-CN" dirty="0"/>
          </a:p>
          <a:p>
            <a:pPr algn="ctr"/>
            <a:endParaRPr lang="en-US" altLang="zh-CN" dirty="0"/>
          </a:p>
          <a:p>
            <a:pPr marL="0" indent="0" algn="ctr">
              <a:buNone/>
            </a:pPr>
            <a:r>
              <a:rPr lang="en-US" altLang="zh-CN" sz="8000" b="0" dirty="0">
                <a:solidFill>
                  <a:schemeClr val="tx1"/>
                </a:solidFill>
                <a:effectLst/>
              </a:rPr>
              <a:t>Thanks</a:t>
            </a:r>
            <a:endParaRPr lang="zh-CN" altLang="en-US" sz="8000" b="0" dirty="0">
              <a:solidFill>
                <a:schemeClr val="tx1"/>
              </a:solidFill>
              <a:effectLst/>
            </a:endParaRPr>
          </a:p>
        </p:txBody>
      </p:sp>
    </p:spTree>
    <p:extLst>
      <p:ext uri="{BB962C8B-B14F-4D97-AF65-F5344CB8AC3E}">
        <p14:creationId xmlns:p14="http://schemas.microsoft.com/office/powerpoint/2010/main" val="36575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p:txBody>
          <a:bodyPr/>
          <a:lstStyle/>
          <a:p>
            <a:r>
              <a:rPr kumimoji="1" lang="en-US" altLang="zh-CN" sz="4000" dirty="0">
                <a:latin typeface="Times New Roman" panose="02020603050405020304" pitchFamily="18" charset="0"/>
              </a:rPr>
              <a:t>Introduction</a:t>
            </a:r>
          </a:p>
        </p:txBody>
      </p:sp>
      <p:sp>
        <p:nvSpPr>
          <p:cNvPr id="2" name="文本框 1">
            <a:extLst>
              <a:ext uri="{FF2B5EF4-FFF2-40B4-BE49-F238E27FC236}">
                <a16:creationId xmlns:a16="http://schemas.microsoft.com/office/drawing/2014/main" id="{85841E4A-A8A3-4A46-8570-4DFE9A09DDDB}"/>
              </a:ext>
            </a:extLst>
          </p:cNvPr>
          <p:cNvSpPr txBox="1"/>
          <p:nvPr/>
        </p:nvSpPr>
        <p:spPr>
          <a:xfrm>
            <a:off x="1291883" y="1507588"/>
            <a:ext cx="10515599" cy="1200329"/>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With the prevalence of mobile Internet and social media, phenomena such as the malicious spread of hate speech have gradually become widespread. This often has incalculable consequences and has become a serious social problem.</a:t>
            </a:r>
            <a:endParaRPr lang="zh-CN" altLang="en-US" sz="2400" dirty="0">
              <a:latin typeface="Times New Roman" panose="02020603050405020304" pitchFamily="18" charset="0"/>
              <a:cs typeface="Times New Roman" panose="02020603050405020304" pitchFamily="18" charset="0"/>
            </a:endParaRPr>
          </a:p>
        </p:txBody>
      </p:sp>
      <p:sp>
        <p:nvSpPr>
          <p:cNvPr id="4" name="文本框 3">
            <a:extLst>
              <a:ext uri="{FF2B5EF4-FFF2-40B4-BE49-F238E27FC236}">
                <a16:creationId xmlns:a16="http://schemas.microsoft.com/office/drawing/2014/main" id="{FD7D5255-9AA7-4725-860A-18EEFFE8045E}"/>
              </a:ext>
            </a:extLst>
          </p:cNvPr>
          <p:cNvSpPr txBox="1"/>
          <p:nvPr/>
        </p:nvSpPr>
        <p:spPr>
          <a:xfrm>
            <a:off x="1291883" y="2828835"/>
            <a:ext cx="10061917" cy="1200329"/>
          </a:xfrm>
          <a:prstGeom prst="rect">
            <a:avLst/>
          </a:prstGeom>
          <a:noFill/>
        </p:spPr>
        <p:txBody>
          <a:bodyPr wrap="square" rtlCol="0">
            <a:spAutoFit/>
          </a:bodyPr>
          <a:lstStyle/>
          <a:p>
            <a:r>
              <a:rPr lang="en-US" altLang="zh-CN" sz="2400" dirty="0">
                <a:latin typeface="Times New Roman" panose="02020603050405020304" pitchFamily="18" charset="0"/>
                <a:cs typeface="Times New Roman" panose="02020603050405020304" pitchFamily="18" charset="0"/>
              </a:rPr>
              <a:t>How to quickly and accurately detect hate speech automatically,and then better intervene to prevent it has become one of the hot research issues in the field of natural language processing. </a:t>
            </a:r>
            <a:endParaRPr lang="zh-CN" altLang="en-US" sz="2400" dirty="0">
              <a:latin typeface="Times New Roman" panose="02020603050405020304" pitchFamily="18" charset="0"/>
              <a:cs typeface="Times New Roman" panose="02020603050405020304" pitchFamily="18" charset="0"/>
            </a:endParaRPr>
          </a:p>
        </p:txBody>
      </p:sp>
      <p:sp>
        <p:nvSpPr>
          <p:cNvPr id="3" name="文本框 2">
            <a:extLst>
              <a:ext uri="{FF2B5EF4-FFF2-40B4-BE49-F238E27FC236}">
                <a16:creationId xmlns:a16="http://schemas.microsoft.com/office/drawing/2014/main" id="{D1862AEF-D079-4774-B3A0-39C543943C80}"/>
              </a:ext>
            </a:extLst>
          </p:cNvPr>
          <p:cNvSpPr txBox="1"/>
          <p:nvPr/>
        </p:nvSpPr>
        <p:spPr>
          <a:xfrm>
            <a:off x="1291883" y="4148480"/>
            <a:ext cx="9678572" cy="1938992"/>
          </a:xfrm>
          <a:prstGeom prst="rect">
            <a:avLst/>
          </a:prstGeom>
          <a:noFill/>
        </p:spPr>
        <p:txBody>
          <a:bodyPr wrap="square" rtlCol="0">
            <a:spAutoFit/>
          </a:bodyPr>
          <a:lstStyle/>
          <a:p>
            <a:pPr algn="just"/>
            <a:r>
              <a:rPr lang="en-US" altLang="zh-CN" sz="2400" dirty="0">
                <a:latin typeface="Times New Roman" panose="02020603050405020304" pitchFamily="18" charset="0"/>
                <a:cs typeface="Times New Roman" panose="02020603050405020304" pitchFamily="18" charset="0"/>
              </a:rPr>
              <a:t>The deep learning methods of predecessors often only used pre-trained models or deeper networks to obtain semantic features, ignoring the sentiment features of the target sentences and external sentiment resources, which also makes the performance of neural networks unsatisfactory in hate speech detection.</a:t>
            </a:r>
            <a:endParaRPr lang="zh-CN" altLang="en-US"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743373" y="66102"/>
            <a:ext cx="10515600" cy="482946"/>
          </a:xfrm>
        </p:spPr>
        <p:txBody>
          <a:bodyPr/>
          <a:lstStyle/>
          <a:p>
            <a:r>
              <a:rPr lang="en-US" altLang="zh-CN" dirty="0">
                <a:ea typeface="楷体" panose="02010609060101010101" pitchFamily="49" charset="-122"/>
                <a:sym typeface="+mn-ea"/>
              </a:rPr>
              <a:t>Method</a:t>
            </a:r>
            <a:endParaRPr kumimoji="1" lang="en-US" altLang="zh-CN" sz="4000" dirty="0">
              <a:latin typeface="Times New Roman" panose="02020603050405020304" pitchFamily="18" charset="0"/>
            </a:endParaRPr>
          </a:p>
        </p:txBody>
      </p:sp>
      <p:pic>
        <p:nvPicPr>
          <p:cNvPr id="4" name="图片 3">
            <a:extLst>
              <a:ext uri="{FF2B5EF4-FFF2-40B4-BE49-F238E27FC236}">
                <a16:creationId xmlns:a16="http://schemas.microsoft.com/office/drawing/2014/main" id="{B6A21580-097A-42AD-8CDF-A3AD43F65D74}"/>
              </a:ext>
            </a:extLst>
          </p:cNvPr>
          <p:cNvPicPr>
            <a:picLocks noChangeAspect="1"/>
          </p:cNvPicPr>
          <p:nvPr/>
        </p:nvPicPr>
        <p:blipFill>
          <a:blip r:embed="rId3"/>
          <a:stretch>
            <a:fillRect/>
          </a:stretch>
        </p:blipFill>
        <p:spPr>
          <a:xfrm>
            <a:off x="0" y="549048"/>
            <a:ext cx="12192000" cy="63089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743373" y="66102"/>
            <a:ext cx="10515600" cy="482946"/>
          </a:xfrm>
        </p:spPr>
        <p:txBody>
          <a:bodyPr/>
          <a:lstStyle/>
          <a:p>
            <a:r>
              <a:rPr lang="en-US" altLang="zh-CN" dirty="0">
                <a:ea typeface="楷体" panose="02010609060101010101" pitchFamily="49" charset="-122"/>
                <a:sym typeface="+mn-ea"/>
              </a:rPr>
              <a:t>Method</a:t>
            </a:r>
            <a:endParaRPr kumimoji="1" lang="en-US" altLang="zh-CN" sz="4000" dirty="0">
              <a:latin typeface="Times New Roman" panose="02020603050405020304" pitchFamily="18" charset="0"/>
            </a:endParaRPr>
          </a:p>
        </p:txBody>
      </p:sp>
      <p:pic>
        <p:nvPicPr>
          <p:cNvPr id="6" name="图片 5">
            <a:extLst>
              <a:ext uri="{FF2B5EF4-FFF2-40B4-BE49-F238E27FC236}">
                <a16:creationId xmlns:a16="http://schemas.microsoft.com/office/drawing/2014/main" id="{DF1E38EA-C938-47E2-9CDF-21935239D17E}"/>
              </a:ext>
            </a:extLst>
          </p:cNvPr>
          <p:cNvPicPr>
            <a:picLocks noChangeAspect="1"/>
          </p:cNvPicPr>
          <p:nvPr/>
        </p:nvPicPr>
        <p:blipFill>
          <a:blip r:embed="rId3"/>
          <a:stretch>
            <a:fillRect/>
          </a:stretch>
        </p:blipFill>
        <p:spPr>
          <a:xfrm>
            <a:off x="0" y="689317"/>
            <a:ext cx="6304762" cy="6168683"/>
          </a:xfrm>
          <a:prstGeom prst="rect">
            <a:avLst/>
          </a:prstGeom>
        </p:spPr>
      </p:pic>
      <p:sp>
        <p:nvSpPr>
          <p:cNvPr id="8" name="文本框 7">
            <a:extLst>
              <a:ext uri="{FF2B5EF4-FFF2-40B4-BE49-F238E27FC236}">
                <a16:creationId xmlns:a16="http://schemas.microsoft.com/office/drawing/2014/main" id="{010ABDA7-EB3A-4ABE-80CE-7A13838F9DCF}"/>
              </a:ext>
            </a:extLst>
          </p:cNvPr>
          <p:cNvSpPr txBox="1"/>
          <p:nvPr/>
        </p:nvSpPr>
        <p:spPr>
          <a:xfrm>
            <a:off x="6949439" y="1097280"/>
            <a:ext cx="2616592" cy="523220"/>
          </a:xfrm>
          <a:prstGeom prst="rect">
            <a:avLst/>
          </a:prstGeom>
          <a:noFill/>
        </p:spPr>
        <p:txBody>
          <a:bodyPr wrap="square" rtlCol="0">
            <a:spAutoFit/>
          </a:bodyPr>
          <a:lstStyle/>
          <a:p>
            <a:r>
              <a:rPr lang="en-US" altLang="zh-CN" sz="2800" b="1" dirty="0">
                <a:latin typeface="Times New Roman" panose="02020603050405020304" pitchFamily="18" charset="0"/>
                <a:cs typeface="Times New Roman" panose="02020603050405020304" pitchFamily="18" charset="0"/>
              </a:rPr>
              <a:t>Input Layer</a:t>
            </a:r>
            <a:endParaRPr lang="zh-CN" altLang="en-US" sz="2800" b="1" dirty="0">
              <a:latin typeface="Times New Roman" panose="02020603050405020304" pitchFamily="18" charset="0"/>
              <a:cs typeface="Times New Roman" panose="02020603050405020304" pitchFamily="18" charset="0"/>
            </a:endParaRPr>
          </a:p>
        </p:txBody>
      </p:sp>
      <p:pic>
        <p:nvPicPr>
          <p:cNvPr id="12" name="图片 11">
            <a:extLst>
              <a:ext uri="{FF2B5EF4-FFF2-40B4-BE49-F238E27FC236}">
                <a16:creationId xmlns:a16="http://schemas.microsoft.com/office/drawing/2014/main" id="{981F2025-A077-491D-BEC9-5AD70B39F072}"/>
              </a:ext>
            </a:extLst>
          </p:cNvPr>
          <p:cNvPicPr>
            <a:picLocks noChangeAspect="1"/>
          </p:cNvPicPr>
          <p:nvPr/>
        </p:nvPicPr>
        <p:blipFill>
          <a:blip r:embed="rId4"/>
          <a:stretch>
            <a:fillRect/>
          </a:stretch>
        </p:blipFill>
        <p:spPr>
          <a:xfrm>
            <a:off x="6611814" y="1837741"/>
            <a:ext cx="5452934" cy="732483"/>
          </a:xfrm>
          <a:prstGeom prst="rect">
            <a:avLst/>
          </a:prstGeom>
        </p:spPr>
      </p:pic>
      <p:pic>
        <p:nvPicPr>
          <p:cNvPr id="18" name="图片 17">
            <a:extLst>
              <a:ext uri="{FF2B5EF4-FFF2-40B4-BE49-F238E27FC236}">
                <a16:creationId xmlns:a16="http://schemas.microsoft.com/office/drawing/2014/main" id="{4B31A56E-2B92-4318-A3BD-9F883C41CAEC}"/>
              </a:ext>
            </a:extLst>
          </p:cNvPr>
          <p:cNvPicPr>
            <a:picLocks noChangeAspect="1"/>
          </p:cNvPicPr>
          <p:nvPr/>
        </p:nvPicPr>
        <p:blipFill>
          <a:blip r:embed="rId5"/>
          <a:stretch>
            <a:fillRect/>
          </a:stretch>
        </p:blipFill>
        <p:spPr>
          <a:xfrm>
            <a:off x="6793024" y="2797320"/>
            <a:ext cx="5398976" cy="1061597"/>
          </a:xfrm>
          <a:prstGeom prst="rect">
            <a:avLst/>
          </a:prstGeom>
        </p:spPr>
      </p:pic>
      <p:pic>
        <p:nvPicPr>
          <p:cNvPr id="20" name="图片 19">
            <a:extLst>
              <a:ext uri="{FF2B5EF4-FFF2-40B4-BE49-F238E27FC236}">
                <a16:creationId xmlns:a16="http://schemas.microsoft.com/office/drawing/2014/main" id="{50B90576-8E82-4897-8260-0FDDF4E6B6E0}"/>
              </a:ext>
            </a:extLst>
          </p:cNvPr>
          <p:cNvPicPr>
            <a:picLocks noChangeAspect="1"/>
          </p:cNvPicPr>
          <p:nvPr/>
        </p:nvPicPr>
        <p:blipFill>
          <a:blip r:embed="rId6"/>
          <a:stretch>
            <a:fillRect/>
          </a:stretch>
        </p:blipFill>
        <p:spPr>
          <a:xfrm>
            <a:off x="6949439" y="2608303"/>
            <a:ext cx="5115309" cy="365379"/>
          </a:xfrm>
          <a:prstGeom prst="rect">
            <a:avLst/>
          </a:prstGeom>
        </p:spPr>
      </p:pic>
      <p:sp>
        <p:nvSpPr>
          <p:cNvPr id="21" name="文本框 20">
            <a:extLst>
              <a:ext uri="{FF2B5EF4-FFF2-40B4-BE49-F238E27FC236}">
                <a16:creationId xmlns:a16="http://schemas.microsoft.com/office/drawing/2014/main" id="{6249AF0F-9AC8-4D33-85FA-F791301D2E4A}"/>
              </a:ext>
            </a:extLst>
          </p:cNvPr>
          <p:cNvSpPr txBox="1"/>
          <p:nvPr/>
        </p:nvSpPr>
        <p:spPr>
          <a:xfrm>
            <a:off x="7102005" y="4284159"/>
            <a:ext cx="2616592" cy="1477328"/>
          </a:xfrm>
          <a:prstGeom prst="rect">
            <a:avLst/>
          </a:prstGeom>
          <a:noFill/>
        </p:spPr>
        <p:txBody>
          <a:bodyPr wrap="square" rtlCol="0">
            <a:spAutoFit/>
          </a:bodyPr>
          <a:lstStyle/>
          <a:p>
            <a:r>
              <a:rPr lang="en-US" altLang="zh-CN" dirty="0">
                <a:latin typeface="Times New Roman" panose="02020603050405020304" pitchFamily="18" charset="0"/>
                <a:cs typeface="Times New Roman" panose="02020603050405020304" pitchFamily="18" charset="0"/>
              </a:rPr>
              <a:t>1.Hate Speech  </a:t>
            </a:r>
          </a:p>
          <a:p>
            <a:r>
              <a:rPr lang="en-US" altLang="zh-CN" dirty="0">
                <a:latin typeface="Times New Roman" panose="02020603050405020304" pitchFamily="18" charset="0"/>
                <a:cs typeface="Times New Roman" panose="02020603050405020304" pitchFamily="18" charset="0"/>
              </a:rPr>
              <a:t>2.Disability</a:t>
            </a:r>
          </a:p>
          <a:p>
            <a:r>
              <a:rPr lang="en-US" altLang="zh-CN" dirty="0">
                <a:latin typeface="Times New Roman" panose="02020603050405020304" pitchFamily="18" charset="0"/>
                <a:cs typeface="Times New Roman" panose="02020603050405020304" pitchFamily="18" charset="0"/>
              </a:rPr>
              <a:t>3.LGBT</a:t>
            </a:r>
          </a:p>
          <a:p>
            <a:r>
              <a:rPr lang="en-US" altLang="zh-CN" dirty="0">
                <a:latin typeface="Times New Roman" panose="02020603050405020304" pitchFamily="18" charset="0"/>
                <a:cs typeface="Times New Roman" panose="02020603050405020304" pitchFamily="18" charset="0"/>
              </a:rPr>
              <a:t>4.Ethnic</a:t>
            </a:r>
          </a:p>
          <a:p>
            <a:r>
              <a:rPr lang="en-US" altLang="zh-CN" dirty="0">
                <a:latin typeface="Times New Roman" panose="02020603050405020304" pitchFamily="18" charset="0"/>
                <a:cs typeface="Times New Roman" panose="02020603050405020304" pitchFamily="18" charset="0"/>
              </a:rPr>
              <a:t>5.Religious</a:t>
            </a:r>
            <a:endParaRPr lang="zh-CN" altLang="en-US" dirty="0">
              <a:latin typeface="Times New Roman" panose="02020603050405020304" pitchFamily="18" charset="0"/>
              <a:cs typeface="Times New Roman" panose="02020603050405020304" pitchFamily="18" charset="0"/>
            </a:endParaRPr>
          </a:p>
        </p:txBody>
      </p:sp>
      <p:pic>
        <p:nvPicPr>
          <p:cNvPr id="25" name="图片 24">
            <a:extLst>
              <a:ext uri="{FF2B5EF4-FFF2-40B4-BE49-F238E27FC236}">
                <a16:creationId xmlns:a16="http://schemas.microsoft.com/office/drawing/2014/main" id="{43EA9D2A-EF9E-47C4-9CFD-EA657F934A99}"/>
              </a:ext>
            </a:extLst>
          </p:cNvPr>
          <p:cNvPicPr>
            <a:picLocks noChangeAspect="1"/>
          </p:cNvPicPr>
          <p:nvPr/>
        </p:nvPicPr>
        <p:blipFill>
          <a:blip r:embed="rId7"/>
          <a:stretch>
            <a:fillRect/>
          </a:stretch>
        </p:blipFill>
        <p:spPr>
          <a:xfrm>
            <a:off x="6949439" y="3852578"/>
            <a:ext cx="2921725" cy="391939"/>
          </a:xfrm>
          <a:prstGeom prst="rect">
            <a:avLst/>
          </a:prstGeom>
        </p:spPr>
      </p:pic>
      <p:pic>
        <p:nvPicPr>
          <p:cNvPr id="27" name="图片 26">
            <a:extLst>
              <a:ext uri="{FF2B5EF4-FFF2-40B4-BE49-F238E27FC236}">
                <a16:creationId xmlns:a16="http://schemas.microsoft.com/office/drawing/2014/main" id="{92382524-125C-4D10-AA77-24C66A7C7D6C}"/>
              </a:ext>
            </a:extLst>
          </p:cNvPr>
          <p:cNvPicPr>
            <a:picLocks noChangeAspect="1"/>
          </p:cNvPicPr>
          <p:nvPr/>
        </p:nvPicPr>
        <p:blipFill>
          <a:blip r:embed="rId8"/>
          <a:stretch>
            <a:fillRect/>
          </a:stretch>
        </p:blipFill>
        <p:spPr>
          <a:xfrm>
            <a:off x="8760419" y="4324556"/>
            <a:ext cx="3135517" cy="391939"/>
          </a:xfrm>
          <a:prstGeom prst="rect">
            <a:avLst/>
          </a:prstGeom>
        </p:spPr>
      </p:pic>
      <p:pic>
        <p:nvPicPr>
          <p:cNvPr id="29" name="图片 28">
            <a:extLst>
              <a:ext uri="{FF2B5EF4-FFF2-40B4-BE49-F238E27FC236}">
                <a16:creationId xmlns:a16="http://schemas.microsoft.com/office/drawing/2014/main" id="{AE62116C-4275-4474-8CAE-C6F9A4CBD1C5}"/>
              </a:ext>
            </a:extLst>
          </p:cNvPr>
          <p:cNvPicPr>
            <a:picLocks noChangeAspect="1"/>
          </p:cNvPicPr>
          <p:nvPr/>
        </p:nvPicPr>
        <p:blipFill>
          <a:blip r:embed="rId9"/>
          <a:stretch>
            <a:fillRect/>
          </a:stretch>
        </p:blipFill>
        <p:spPr>
          <a:xfrm>
            <a:off x="7487547" y="5834389"/>
            <a:ext cx="4156968" cy="785474"/>
          </a:xfrm>
          <a:prstGeom prst="rect">
            <a:avLst/>
          </a:prstGeom>
        </p:spPr>
      </p:pic>
      <p:pic>
        <p:nvPicPr>
          <p:cNvPr id="33" name="图片 32">
            <a:extLst>
              <a:ext uri="{FF2B5EF4-FFF2-40B4-BE49-F238E27FC236}">
                <a16:creationId xmlns:a16="http://schemas.microsoft.com/office/drawing/2014/main" id="{718CDF6D-3590-4F86-8E3B-691E71D52F3C}"/>
              </a:ext>
            </a:extLst>
          </p:cNvPr>
          <p:cNvPicPr>
            <a:picLocks noChangeAspect="1"/>
          </p:cNvPicPr>
          <p:nvPr/>
        </p:nvPicPr>
        <p:blipFill>
          <a:blip r:embed="rId10"/>
          <a:stretch>
            <a:fillRect/>
          </a:stretch>
        </p:blipFill>
        <p:spPr>
          <a:xfrm>
            <a:off x="6743668" y="5801129"/>
            <a:ext cx="963008" cy="280370"/>
          </a:xfrm>
          <a:prstGeom prst="rect">
            <a:avLst/>
          </a:prstGeom>
        </p:spPr>
      </p:pic>
    </p:spTree>
    <p:extLst>
      <p:ext uri="{BB962C8B-B14F-4D97-AF65-F5344CB8AC3E}">
        <p14:creationId xmlns:p14="http://schemas.microsoft.com/office/powerpoint/2010/main" val="3729022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743373" y="66102"/>
            <a:ext cx="10515600" cy="482946"/>
          </a:xfrm>
        </p:spPr>
        <p:txBody>
          <a:bodyPr/>
          <a:lstStyle/>
          <a:p>
            <a:r>
              <a:rPr lang="en-US" altLang="zh-CN" dirty="0">
                <a:ea typeface="楷体" panose="02010609060101010101" pitchFamily="49" charset="-122"/>
                <a:sym typeface="+mn-ea"/>
              </a:rPr>
              <a:t>Method</a:t>
            </a:r>
            <a:endParaRPr kumimoji="1" lang="en-US" altLang="zh-CN" sz="4000" dirty="0">
              <a:latin typeface="Times New Roman" panose="02020603050405020304" pitchFamily="18" charset="0"/>
            </a:endParaRPr>
          </a:p>
        </p:txBody>
      </p:sp>
      <p:pic>
        <p:nvPicPr>
          <p:cNvPr id="18" name="图片 17">
            <a:extLst>
              <a:ext uri="{FF2B5EF4-FFF2-40B4-BE49-F238E27FC236}">
                <a16:creationId xmlns:a16="http://schemas.microsoft.com/office/drawing/2014/main" id="{F975AA1D-CE6D-40D5-A56B-07D216B55584}"/>
              </a:ext>
            </a:extLst>
          </p:cNvPr>
          <p:cNvPicPr>
            <a:picLocks noChangeAspect="1"/>
          </p:cNvPicPr>
          <p:nvPr/>
        </p:nvPicPr>
        <p:blipFill>
          <a:blip r:embed="rId3"/>
          <a:stretch>
            <a:fillRect/>
          </a:stretch>
        </p:blipFill>
        <p:spPr>
          <a:xfrm>
            <a:off x="0" y="661183"/>
            <a:ext cx="4783016" cy="6196818"/>
          </a:xfrm>
          <a:prstGeom prst="rect">
            <a:avLst/>
          </a:prstGeom>
        </p:spPr>
      </p:pic>
      <p:pic>
        <p:nvPicPr>
          <p:cNvPr id="5" name="图片 4">
            <a:extLst>
              <a:ext uri="{FF2B5EF4-FFF2-40B4-BE49-F238E27FC236}">
                <a16:creationId xmlns:a16="http://schemas.microsoft.com/office/drawing/2014/main" id="{C6C61DF9-2913-44C8-A13D-6F800AB3F94A}"/>
              </a:ext>
            </a:extLst>
          </p:cNvPr>
          <p:cNvPicPr>
            <a:picLocks noChangeAspect="1"/>
          </p:cNvPicPr>
          <p:nvPr/>
        </p:nvPicPr>
        <p:blipFill>
          <a:blip r:embed="rId4"/>
          <a:stretch>
            <a:fillRect/>
          </a:stretch>
        </p:blipFill>
        <p:spPr>
          <a:xfrm>
            <a:off x="4403188" y="1359595"/>
            <a:ext cx="3784210" cy="893488"/>
          </a:xfrm>
          <a:prstGeom prst="rect">
            <a:avLst/>
          </a:prstGeom>
        </p:spPr>
      </p:pic>
      <p:pic>
        <p:nvPicPr>
          <p:cNvPr id="8" name="图片 7">
            <a:extLst>
              <a:ext uri="{FF2B5EF4-FFF2-40B4-BE49-F238E27FC236}">
                <a16:creationId xmlns:a16="http://schemas.microsoft.com/office/drawing/2014/main" id="{2122C866-A455-41B1-B432-4EA6A6FAA0B3}"/>
              </a:ext>
            </a:extLst>
          </p:cNvPr>
          <p:cNvPicPr>
            <a:picLocks noChangeAspect="1"/>
          </p:cNvPicPr>
          <p:nvPr/>
        </p:nvPicPr>
        <p:blipFill>
          <a:blip r:embed="rId5"/>
          <a:stretch>
            <a:fillRect/>
          </a:stretch>
        </p:blipFill>
        <p:spPr>
          <a:xfrm>
            <a:off x="4656405" y="634062"/>
            <a:ext cx="6602567" cy="725533"/>
          </a:xfrm>
          <a:prstGeom prst="rect">
            <a:avLst/>
          </a:prstGeom>
        </p:spPr>
      </p:pic>
      <p:pic>
        <p:nvPicPr>
          <p:cNvPr id="11" name="图片 10">
            <a:extLst>
              <a:ext uri="{FF2B5EF4-FFF2-40B4-BE49-F238E27FC236}">
                <a16:creationId xmlns:a16="http://schemas.microsoft.com/office/drawing/2014/main" id="{6D633D4B-2A8D-4101-BA34-2CEB5FA1D903}"/>
              </a:ext>
            </a:extLst>
          </p:cNvPr>
          <p:cNvPicPr>
            <a:picLocks noChangeAspect="1"/>
          </p:cNvPicPr>
          <p:nvPr/>
        </p:nvPicPr>
        <p:blipFill>
          <a:blip r:embed="rId6"/>
          <a:stretch>
            <a:fillRect/>
          </a:stretch>
        </p:blipFill>
        <p:spPr>
          <a:xfrm>
            <a:off x="3174672" y="1475145"/>
            <a:ext cx="4783016" cy="848364"/>
          </a:xfrm>
          <a:prstGeom prst="rect">
            <a:avLst/>
          </a:prstGeom>
        </p:spPr>
      </p:pic>
      <p:pic>
        <p:nvPicPr>
          <p:cNvPr id="13" name="图片 12">
            <a:extLst>
              <a:ext uri="{FF2B5EF4-FFF2-40B4-BE49-F238E27FC236}">
                <a16:creationId xmlns:a16="http://schemas.microsoft.com/office/drawing/2014/main" id="{F8DFA71D-BFC9-4D2A-9BA5-BCA941CD7FEE}"/>
              </a:ext>
            </a:extLst>
          </p:cNvPr>
          <p:cNvPicPr>
            <a:picLocks noChangeAspect="1"/>
          </p:cNvPicPr>
          <p:nvPr/>
        </p:nvPicPr>
        <p:blipFill>
          <a:blip r:embed="rId7"/>
          <a:stretch>
            <a:fillRect/>
          </a:stretch>
        </p:blipFill>
        <p:spPr>
          <a:xfrm>
            <a:off x="3546987" y="2255231"/>
            <a:ext cx="3476585" cy="467974"/>
          </a:xfrm>
          <a:prstGeom prst="rect">
            <a:avLst/>
          </a:prstGeom>
        </p:spPr>
      </p:pic>
      <p:pic>
        <p:nvPicPr>
          <p:cNvPr id="20" name="图片 19">
            <a:extLst>
              <a:ext uri="{FF2B5EF4-FFF2-40B4-BE49-F238E27FC236}">
                <a16:creationId xmlns:a16="http://schemas.microsoft.com/office/drawing/2014/main" id="{2FDB5C34-9068-40AF-A16D-EC6F9CC9DF5C}"/>
              </a:ext>
            </a:extLst>
          </p:cNvPr>
          <p:cNvPicPr>
            <a:picLocks noChangeAspect="1"/>
          </p:cNvPicPr>
          <p:nvPr/>
        </p:nvPicPr>
        <p:blipFill>
          <a:blip r:embed="rId8"/>
          <a:stretch>
            <a:fillRect/>
          </a:stretch>
        </p:blipFill>
        <p:spPr>
          <a:xfrm>
            <a:off x="3294700" y="2869893"/>
            <a:ext cx="3663492" cy="516647"/>
          </a:xfrm>
          <a:prstGeom prst="rect">
            <a:avLst/>
          </a:prstGeom>
        </p:spPr>
      </p:pic>
      <p:pic>
        <p:nvPicPr>
          <p:cNvPr id="22" name="图片 21">
            <a:extLst>
              <a:ext uri="{FF2B5EF4-FFF2-40B4-BE49-F238E27FC236}">
                <a16:creationId xmlns:a16="http://schemas.microsoft.com/office/drawing/2014/main" id="{02426897-A9E7-4279-9984-28A9A0CB9B6F}"/>
              </a:ext>
            </a:extLst>
          </p:cNvPr>
          <p:cNvPicPr>
            <a:picLocks noChangeAspect="1"/>
          </p:cNvPicPr>
          <p:nvPr/>
        </p:nvPicPr>
        <p:blipFill>
          <a:blip r:embed="rId9"/>
          <a:stretch>
            <a:fillRect/>
          </a:stretch>
        </p:blipFill>
        <p:spPr>
          <a:xfrm>
            <a:off x="3917644" y="4229704"/>
            <a:ext cx="4755298" cy="2150858"/>
          </a:xfrm>
          <a:prstGeom prst="rect">
            <a:avLst/>
          </a:prstGeom>
        </p:spPr>
      </p:pic>
      <mc:AlternateContent xmlns:mc="http://schemas.openxmlformats.org/markup-compatibility/2006">
        <mc:Choice xmlns:p14="http://schemas.microsoft.com/office/powerpoint/2010/main" Requires="p14">
          <p:contentPart p14:bwMode="auto" r:id="rId10">
            <p14:nvContentPartPr>
              <p14:cNvPr id="2" name="墨迹 1">
                <a:extLst>
                  <a:ext uri="{FF2B5EF4-FFF2-40B4-BE49-F238E27FC236}">
                    <a16:creationId xmlns:a16="http://schemas.microsoft.com/office/drawing/2014/main" id="{C7767606-82FC-4751-9E5D-5D609053CDDE}"/>
                  </a:ext>
                </a:extLst>
              </p14:cNvPr>
              <p14:cNvContentPartPr/>
              <p14:nvPr/>
            </p14:nvContentPartPr>
            <p14:xfrm>
              <a:off x="-14885" y="369488"/>
              <a:ext cx="7403040" cy="4411800"/>
            </p14:xfrm>
          </p:contentPart>
        </mc:Choice>
        <mc:Fallback>
          <p:pic>
            <p:nvPicPr>
              <p:cNvPr id="2" name="墨迹 1">
                <a:extLst>
                  <a:ext uri="{FF2B5EF4-FFF2-40B4-BE49-F238E27FC236}">
                    <a16:creationId xmlns:a16="http://schemas.microsoft.com/office/drawing/2014/main" id="{C7767606-82FC-4751-9E5D-5D609053CDDE}"/>
                  </a:ext>
                </a:extLst>
              </p:cNvPr>
              <p:cNvPicPr/>
              <p:nvPr/>
            </p:nvPicPr>
            <p:blipFill>
              <a:blip r:embed="rId11"/>
              <a:stretch>
                <a:fillRect/>
              </a:stretch>
            </p:blipFill>
            <p:spPr>
              <a:xfrm>
                <a:off x="-24245" y="360128"/>
                <a:ext cx="7421760" cy="4430520"/>
              </a:xfrm>
              <a:prstGeom prst="rect">
                <a:avLst/>
              </a:prstGeom>
            </p:spPr>
          </p:pic>
        </mc:Fallback>
      </mc:AlternateContent>
      <p:pic>
        <p:nvPicPr>
          <p:cNvPr id="4" name="图片 3">
            <a:extLst>
              <a:ext uri="{FF2B5EF4-FFF2-40B4-BE49-F238E27FC236}">
                <a16:creationId xmlns:a16="http://schemas.microsoft.com/office/drawing/2014/main" id="{6C974517-DE78-4E7D-86DC-27FAE76CF0C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7028976" y="1525664"/>
            <a:ext cx="5010179" cy="2047529"/>
          </a:xfrm>
          <a:prstGeom prst="rect">
            <a:avLst/>
          </a:prstGeom>
        </p:spPr>
      </p:pic>
      <mc:AlternateContent xmlns:mc="http://schemas.openxmlformats.org/markup-compatibility/2006">
        <mc:Choice xmlns:p14="http://schemas.microsoft.com/office/powerpoint/2010/main" Requires="p14">
          <p:contentPart p14:bwMode="auto" r:id="rId13">
            <p14:nvContentPartPr>
              <p14:cNvPr id="6" name="墨迹 5">
                <a:extLst>
                  <a:ext uri="{FF2B5EF4-FFF2-40B4-BE49-F238E27FC236}">
                    <a16:creationId xmlns:a16="http://schemas.microsoft.com/office/drawing/2014/main" id="{EB708ACF-4D4E-4C1B-837D-D1826EF01D4D}"/>
                  </a:ext>
                </a:extLst>
              </p14:cNvPr>
              <p14:cNvContentPartPr/>
              <p14:nvPr/>
            </p14:nvContentPartPr>
            <p14:xfrm>
              <a:off x="8072280" y="2232360"/>
              <a:ext cx="2768760" cy="321840"/>
            </p14:xfrm>
          </p:contentPart>
        </mc:Choice>
        <mc:Fallback>
          <p:pic>
            <p:nvPicPr>
              <p:cNvPr id="6" name="墨迹 5">
                <a:extLst>
                  <a:ext uri="{FF2B5EF4-FFF2-40B4-BE49-F238E27FC236}">
                    <a16:creationId xmlns:a16="http://schemas.microsoft.com/office/drawing/2014/main" id="{EB708ACF-4D4E-4C1B-837D-D1826EF01D4D}"/>
                  </a:ext>
                </a:extLst>
              </p:cNvPr>
              <p:cNvPicPr/>
              <p:nvPr/>
            </p:nvPicPr>
            <p:blipFill>
              <a:blip r:embed="rId14"/>
              <a:stretch>
                <a:fillRect/>
              </a:stretch>
            </p:blipFill>
            <p:spPr>
              <a:xfrm>
                <a:off x="8062920" y="2223000"/>
                <a:ext cx="2787480" cy="340560"/>
              </a:xfrm>
              <a:prstGeom prst="rect">
                <a:avLst/>
              </a:prstGeom>
            </p:spPr>
          </p:pic>
        </mc:Fallback>
      </mc:AlternateContent>
    </p:spTree>
    <p:extLst>
      <p:ext uri="{BB962C8B-B14F-4D97-AF65-F5344CB8AC3E}">
        <p14:creationId xmlns:p14="http://schemas.microsoft.com/office/powerpoint/2010/main" val="2644452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743373" y="66102"/>
            <a:ext cx="10515600" cy="482946"/>
          </a:xfrm>
        </p:spPr>
        <p:txBody>
          <a:bodyPr/>
          <a:lstStyle/>
          <a:p>
            <a:r>
              <a:rPr lang="en-US" altLang="zh-CN" dirty="0">
                <a:ea typeface="楷体" panose="02010609060101010101" pitchFamily="49" charset="-122"/>
                <a:sym typeface="+mn-ea"/>
              </a:rPr>
              <a:t>Method</a:t>
            </a:r>
            <a:endParaRPr kumimoji="1" lang="en-US" altLang="zh-CN" sz="4000" dirty="0">
              <a:latin typeface="Times New Roman" panose="02020603050405020304" pitchFamily="18" charset="0"/>
            </a:endParaRPr>
          </a:p>
        </p:txBody>
      </p:sp>
      <p:pic>
        <p:nvPicPr>
          <p:cNvPr id="5" name="图片 4">
            <a:extLst>
              <a:ext uri="{FF2B5EF4-FFF2-40B4-BE49-F238E27FC236}">
                <a16:creationId xmlns:a16="http://schemas.microsoft.com/office/drawing/2014/main" id="{5258C392-B610-4AE7-864F-2DC724F068C4}"/>
              </a:ext>
            </a:extLst>
          </p:cNvPr>
          <p:cNvPicPr>
            <a:picLocks noChangeAspect="1"/>
          </p:cNvPicPr>
          <p:nvPr/>
        </p:nvPicPr>
        <p:blipFill>
          <a:blip r:embed="rId3"/>
          <a:stretch>
            <a:fillRect/>
          </a:stretch>
        </p:blipFill>
        <p:spPr>
          <a:xfrm>
            <a:off x="6096000" y="630302"/>
            <a:ext cx="4159348" cy="826601"/>
          </a:xfrm>
          <a:prstGeom prst="rect">
            <a:avLst/>
          </a:prstGeom>
        </p:spPr>
      </p:pic>
      <p:pic>
        <p:nvPicPr>
          <p:cNvPr id="13" name="图片 12">
            <a:extLst>
              <a:ext uri="{FF2B5EF4-FFF2-40B4-BE49-F238E27FC236}">
                <a16:creationId xmlns:a16="http://schemas.microsoft.com/office/drawing/2014/main" id="{FA755B8F-5617-4368-B20A-407C62124C51}"/>
              </a:ext>
            </a:extLst>
          </p:cNvPr>
          <p:cNvPicPr>
            <a:picLocks noChangeAspect="1"/>
          </p:cNvPicPr>
          <p:nvPr/>
        </p:nvPicPr>
        <p:blipFill>
          <a:blip r:embed="rId4"/>
          <a:stretch>
            <a:fillRect/>
          </a:stretch>
        </p:blipFill>
        <p:spPr>
          <a:xfrm>
            <a:off x="0" y="630302"/>
            <a:ext cx="4783016" cy="6196818"/>
          </a:xfrm>
          <a:prstGeom prst="rect">
            <a:avLst/>
          </a:prstGeom>
        </p:spPr>
      </p:pic>
      <p:pic>
        <p:nvPicPr>
          <p:cNvPr id="21" name="图片 20">
            <a:extLst>
              <a:ext uri="{FF2B5EF4-FFF2-40B4-BE49-F238E27FC236}">
                <a16:creationId xmlns:a16="http://schemas.microsoft.com/office/drawing/2014/main" id="{8C8BFF7B-765D-437B-ABE7-BA5AEDC15B8F}"/>
              </a:ext>
            </a:extLst>
          </p:cNvPr>
          <p:cNvPicPr>
            <a:picLocks noChangeAspect="1"/>
          </p:cNvPicPr>
          <p:nvPr/>
        </p:nvPicPr>
        <p:blipFill>
          <a:blip r:embed="rId5"/>
          <a:stretch>
            <a:fillRect/>
          </a:stretch>
        </p:blipFill>
        <p:spPr>
          <a:xfrm>
            <a:off x="4236199" y="4106737"/>
            <a:ext cx="5421793" cy="1219916"/>
          </a:xfrm>
          <a:prstGeom prst="rect">
            <a:avLst/>
          </a:prstGeom>
        </p:spPr>
      </p:pic>
      <p:pic>
        <p:nvPicPr>
          <p:cNvPr id="23" name="图片 22">
            <a:extLst>
              <a:ext uri="{FF2B5EF4-FFF2-40B4-BE49-F238E27FC236}">
                <a16:creationId xmlns:a16="http://schemas.microsoft.com/office/drawing/2014/main" id="{B76936AF-45B3-4FBB-8725-2D891B9A111C}"/>
              </a:ext>
            </a:extLst>
          </p:cNvPr>
          <p:cNvPicPr>
            <a:picLocks noChangeAspect="1"/>
          </p:cNvPicPr>
          <p:nvPr/>
        </p:nvPicPr>
        <p:blipFill>
          <a:blip r:embed="rId6"/>
          <a:stretch>
            <a:fillRect/>
          </a:stretch>
        </p:blipFill>
        <p:spPr>
          <a:xfrm>
            <a:off x="4925476" y="5689936"/>
            <a:ext cx="4292812" cy="804902"/>
          </a:xfrm>
          <a:prstGeom prst="rect">
            <a:avLst/>
          </a:prstGeom>
        </p:spPr>
      </p:pic>
      <p:sp>
        <p:nvSpPr>
          <p:cNvPr id="2" name="文本框 1">
            <a:extLst>
              <a:ext uri="{FF2B5EF4-FFF2-40B4-BE49-F238E27FC236}">
                <a16:creationId xmlns:a16="http://schemas.microsoft.com/office/drawing/2014/main" id="{F9995141-F16D-4239-8B04-314911B55A3B}"/>
              </a:ext>
            </a:extLst>
          </p:cNvPr>
          <p:cNvSpPr txBox="1"/>
          <p:nvPr/>
        </p:nvSpPr>
        <p:spPr>
          <a:xfrm>
            <a:off x="4360986" y="1396226"/>
            <a:ext cx="7385538" cy="2554545"/>
          </a:xfrm>
          <a:prstGeom prst="rect">
            <a:avLst/>
          </a:prstGeom>
          <a:noFill/>
        </p:spPr>
        <p:txBody>
          <a:bodyPr wrap="square" rtlCol="0">
            <a:spAutoFit/>
          </a:bodyPr>
          <a:lstStyle/>
          <a:p>
            <a:pPr indent="720000" algn="just"/>
            <a:r>
              <a:rPr lang="en-US" altLang="zh-CN" sz="2000" dirty="0">
                <a:effectLst/>
                <a:latin typeface="Times New Roman" panose="02020603050405020304" pitchFamily="18" charset="0"/>
                <a:cs typeface="Times New Roman" panose="02020603050405020304" pitchFamily="18" charset="0"/>
              </a:rPr>
              <a:t>Gated attention can learn to select a subset of the feature extraction units to use, conditioned on the input </a:t>
            </a:r>
            <a:r>
              <a:rPr lang="en-US" altLang="zh-CN" sz="2000" dirty="0">
                <a:latin typeface="Times New Roman" panose="02020603050405020304" pitchFamily="18" charset="0"/>
                <a:cs typeface="Times New Roman" panose="02020603050405020304" pitchFamily="18" charset="0"/>
              </a:rPr>
              <a:t>.</a:t>
            </a:r>
            <a:r>
              <a:rPr lang="en-US" altLang="zh-CN" sz="2000" dirty="0">
                <a:effectLst/>
                <a:latin typeface="Times New Roman" panose="02020603050405020304" pitchFamily="18" charset="0"/>
                <a:cs typeface="Times New Roman" panose="02020603050405020304" pitchFamily="18" charset="0"/>
              </a:rPr>
              <a:t>For different tasks, the weight selection of the model is different, so each task has a Gate. The output of a specific gate k represents the probability of a different feature extract unit being selected, and multiple units are weighted and summed to obtain the final representation of the sentence, which will be passed into the exclusive layer of the task. Our gating unit has the same structure as the feature extraction unit. The formula is as follows:</a:t>
            </a:r>
            <a:endParaRPr lang="zh-CN" altLang="en-US" sz="2000" dirty="0">
              <a:latin typeface="Times New Roman" panose="02020603050405020304" pitchFamily="18" charset="0"/>
              <a:cs typeface="Times New Roman" panose="02020603050405020304" pitchFamily="18" charset="0"/>
            </a:endParaRPr>
          </a:p>
        </p:txBody>
      </p:sp>
      <p:sp>
        <p:nvSpPr>
          <p:cNvPr id="3" name="文本框 2">
            <a:extLst>
              <a:ext uri="{FF2B5EF4-FFF2-40B4-BE49-F238E27FC236}">
                <a16:creationId xmlns:a16="http://schemas.microsoft.com/office/drawing/2014/main" id="{8CB3D474-04BA-4F82-B5F6-A44FFA0E6620}"/>
              </a:ext>
            </a:extLst>
          </p:cNvPr>
          <p:cNvSpPr txBox="1"/>
          <p:nvPr/>
        </p:nvSpPr>
        <p:spPr>
          <a:xfrm>
            <a:off x="9111175" y="5655558"/>
            <a:ext cx="2874499" cy="942189"/>
          </a:xfrm>
          <a:prstGeom prst="rect">
            <a:avLst/>
          </a:prstGeom>
          <a:noFill/>
        </p:spPr>
        <p:txBody>
          <a:bodyPr wrap="square" rtlCol="0">
            <a:spAutoFit/>
          </a:bodyPr>
          <a:lstStyle/>
          <a:p>
            <a:pPr algn="just"/>
            <a:r>
              <a:rPr lang="en-US" altLang="zh-CN" dirty="0">
                <a:effectLst/>
                <a:latin typeface="Times New Roman" panose="02020603050405020304" pitchFamily="18" charset="0"/>
                <a:cs typeface="Times New Roman" panose="02020603050405020304" pitchFamily="18" charset="0"/>
              </a:rPr>
              <a:t>where k is the number of tasks and h is the hidden layer representation</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116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a:xfrm>
            <a:off x="743373" y="66102"/>
            <a:ext cx="10515600" cy="482946"/>
          </a:xfrm>
        </p:spPr>
        <p:txBody>
          <a:bodyPr/>
          <a:lstStyle/>
          <a:p>
            <a:r>
              <a:rPr lang="en-US" altLang="zh-CN" dirty="0">
                <a:ea typeface="楷体" panose="02010609060101010101" pitchFamily="49" charset="-122"/>
                <a:sym typeface="+mn-ea"/>
              </a:rPr>
              <a:t>Method</a:t>
            </a:r>
            <a:endParaRPr kumimoji="1" lang="en-US" altLang="zh-CN" sz="4000" dirty="0">
              <a:latin typeface="Times New Roman" panose="02020603050405020304" pitchFamily="18" charset="0"/>
            </a:endParaRPr>
          </a:p>
        </p:txBody>
      </p:sp>
      <p:pic>
        <p:nvPicPr>
          <p:cNvPr id="4" name="图片 3">
            <a:extLst>
              <a:ext uri="{FF2B5EF4-FFF2-40B4-BE49-F238E27FC236}">
                <a16:creationId xmlns:a16="http://schemas.microsoft.com/office/drawing/2014/main" id="{3B12EE4B-9CF1-44B9-85D3-D666B2A0A306}"/>
              </a:ext>
            </a:extLst>
          </p:cNvPr>
          <p:cNvPicPr>
            <a:picLocks noChangeAspect="1"/>
          </p:cNvPicPr>
          <p:nvPr/>
        </p:nvPicPr>
        <p:blipFill>
          <a:blip r:embed="rId3"/>
          <a:stretch>
            <a:fillRect/>
          </a:stretch>
        </p:blipFill>
        <p:spPr>
          <a:xfrm>
            <a:off x="4150045" y="842253"/>
            <a:ext cx="3376170" cy="1081429"/>
          </a:xfrm>
          <a:prstGeom prst="rect">
            <a:avLst/>
          </a:prstGeom>
        </p:spPr>
      </p:pic>
      <p:pic>
        <p:nvPicPr>
          <p:cNvPr id="7" name="图片 6">
            <a:extLst>
              <a:ext uri="{FF2B5EF4-FFF2-40B4-BE49-F238E27FC236}">
                <a16:creationId xmlns:a16="http://schemas.microsoft.com/office/drawing/2014/main" id="{BFDFEF7C-466D-4572-BB4A-BD04C5A36774}"/>
              </a:ext>
            </a:extLst>
          </p:cNvPr>
          <p:cNvPicPr>
            <a:picLocks noChangeAspect="1"/>
          </p:cNvPicPr>
          <p:nvPr/>
        </p:nvPicPr>
        <p:blipFill>
          <a:blip r:embed="rId4"/>
          <a:stretch>
            <a:fillRect/>
          </a:stretch>
        </p:blipFill>
        <p:spPr>
          <a:xfrm>
            <a:off x="3057758" y="3528051"/>
            <a:ext cx="5886829" cy="1082635"/>
          </a:xfrm>
          <a:prstGeom prst="rect">
            <a:avLst/>
          </a:prstGeom>
        </p:spPr>
      </p:pic>
    </p:spTree>
    <p:extLst>
      <p:ext uri="{BB962C8B-B14F-4D97-AF65-F5344CB8AC3E}">
        <p14:creationId xmlns:p14="http://schemas.microsoft.com/office/powerpoint/2010/main" val="710600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a:extLst>
              <a:ext uri="{FF2B5EF4-FFF2-40B4-BE49-F238E27FC236}">
                <a16:creationId xmlns:a16="http://schemas.microsoft.com/office/drawing/2014/main" id="{B5769675-2CBD-429F-9A85-C68283748F1E}"/>
              </a:ext>
            </a:extLst>
          </p:cNvPr>
          <p:cNvSpPr>
            <a:spLocks noGrp="1"/>
          </p:cNvSpPr>
          <p:nvPr>
            <p:ph type="title"/>
          </p:nvPr>
        </p:nvSpPr>
        <p:spPr/>
        <p:txBody>
          <a:bodyPr/>
          <a:lstStyle/>
          <a:p>
            <a:r>
              <a:rPr lang="en-US" altLang="zh-CN" dirty="0"/>
              <a:t>Experiment</a:t>
            </a:r>
            <a:endParaRPr lang="zh-CN" altLang="en-US" dirty="0"/>
          </a:p>
        </p:txBody>
      </p:sp>
      <p:pic>
        <p:nvPicPr>
          <p:cNvPr id="4" name="图片 3">
            <a:extLst>
              <a:ext uri="{FF2B5EF4-FFF2-40B4-BE49-F238E27FC236}">
                <a16:creationId xmlns:a16="http://schemas.microsoft.com/office/drawing/2014/main" id="{ED233C22-09E5-4567-9CF7-07EA423A0136}"/>
              </a:ext>
            </a:extLst>
          </p:cNvPr>
          <p:cNvPicPr>
            <a:picLocks noChangeAspect="1"/>
          </p:cNvPicPr>
          <p:nvPr/>
        </p:nvPicPr>
        <p:blipFill>
          <a:blip r:embed="rId3"/>
          <a:stretch>
            <a:fillRect/>
          </a:stretch>
        </p:blipFill>
        <p:spPr>
          <a:xfrm>
            <a:off x="3570849" y="1297666"/>
            <a:ext cx="5050302" cy="2131334"/>
          </a:xfrm>
          <a:prstGeom prst="rect">
            <a:avLst/>
          </a:prstGeom>
        </p:spPr>
      </p:pic>
      <p:pic>
        <p:nvPicPr>
          <p:cNvPr id="8" name="图片 7">
            <a:extLst>
              <a:ext uri="{FF2B5EF4-FFF2-40B4-BE49-F238E27FC236}">
                <a16:creationId xmlns:a16="http://schemas.microsoft.com/office/drawing/2014/main" id="{2031506C-5BE6-4281-BB13-0EFD5AE39A01}"/>
              </a:ext>
            </a:extLst>
          </p:cNvPr>
          <p:cNvPicPr>
            <a:picLocks noChangeAspect="1"/>
          </p:cNvPicPr>
          <p:nvPr/>
        </p:nvPicPr>
        <p:blipFill>
          <a:blip r:embed="rId4"/>
          <a:stretch>
            <a:fillRect/>
          </a:stretch>
        </p:blipFill>
        <p:spPr>
          <a:xfrm>
            <a:off x="307144" y="3429000"/>
            <a:ext cx="11577711" cy="3351263"/>
          </a:xfrm>
          <a:prstGeom prst="rect">
            <a:avLst/>
          </a:prstGeom>
        </p:spPr>
      </p:pic>
    </p:spTree>
    <p:extLst>
      <p:ext uri="{BB962C8B-B14F-4D97-AF65-F5344CB8AC3E}">
        <p14:creationId xmlns:p14="http://schemas.microsoft.com/office/powerpoint/2010/main" val="1364284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3"/>
          <p:cNvSpPr>
            <a:spLocks noGrp="1"/>
          </p:cNvSpPr>
          <p:nvPr>
            <p:ph type="title"/>
          </p:nvPr>
        </p:nvSpPr>
        <p:spPr/>
        <p:txBody>
          <a:bodyPr/>
          <a:lstStyle/>
          <a:p>
            <a:r>
              <a:rPr lang="en-US" altLang="zh-CN">
                <a:ea typeface="楷体" panose="02010609060101010101" pitchFamily="49" charset="-122"/>
                <a:sym typeface="+mn-ea"/>
              </a:rPr>
              <a:t>Experiments</a:t>
            </a:r>
            <a:endParaRPr kumimoji="1" lang="en-US" altLang="zh-CN" sz="4000" dirty="0">
              <a:latin typeface="Times New Roman" panose="02020603050405020304" pitchFamily="18" charset="0"/>
            </a:endParaRPr>
          </a:p>
        </p:txBody>
      </p:sp>
      <p:pic>
        <p:nvPicPr>
          <p:cNvPr id="4" name="图片 3">
            <a:extLst>
              <a:ext uri="{FF2B5EF4-FFF2-40B4-BE49-F238E27FC236}">
                <a16:creationId xmlns:a16="http://schemas.microsoft.com/office/drawing/2014/main" id="{61C4B64C-CB7B-4673-9577-0B43611BF554}"/>
              </a:ext>
            </a:extLst>
          </p:cNvPr>
          <p:cNvPicPr>
            <a:picLocks noChangeAspect="1"/>
          </p:cNvPicPr>
          <p:nvPr/>
        </p:nvPicPr>
        <p:blipFill>
          <a:blip r:embed="rId3"/>
          <a:stretch>
            <a:fillRect/>
          </a:stretch>
        </p:blipFill>
        <p:spPr>
          <a:xfrm>
            <a:off x="1271251" y="2327839"/>
            <a:ext cx="10082549" cy="2427041"/>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OC_GUID" val="{7146a6f6-881e-49d8-894d-5059c59493c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8251</TotalTime>
  <Words>284</Words>
  <Application>Microsoft Office PowerPoint</Application>
  <PresentationFormat>宽屏</PresentationFormat>
  <Paragraphs>32</Paragraphs>
  <Slides>11</Slides>
  <Notes>11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等线</vt:lpstr>
      <vt:lpstr>黑体</vt:lpstr>
      <vt:lpstr>宋体</vt:lpstr>
      <vt:lpstr>微软雅黑</vt:lpstr>
      <vt:lpstr>Arial</vt:lpstr>
      <vt:lpstr>Gill Sans Ultra Bold</vt:lpstr>
      <vt:lpstr>Times New Roman</vt:lpstr>
      <vt:lpstr>Wingdings</vt:lpstr>
      <vt:lpstr>Office 主题​​</vt:lpstr>
      <vt:lpstr>PowerPoint 演示文稿</vt:lpstr>
      <vt:lpstr>Introduction</vt:lpstr>
      <vt:lpstr>Method</vt:lpstr>
      <vt:lpstr>Method</vt:lpstr>
      <vt:lpstr>Method</vt:lpstr>
      <vt:lpstr>Method</vt:lpstr>
      <vt:lpstr>Method</vt:lpstr>
      <vt:lpstr>Experiment</vt:lpstr>
      <vt:lpstr>Experiments</vt:lpstr>
      <vt:lpstr>Experiments</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Xiaofei Zhu</dc:creator>
  <cp:lastModifiedBy>Cp3sComputer</cp:lastModifiedBy>
  <cp:revision>1885</cp:revision>
  <dcterms:created xsi:type="dcterms:W3CDTF">2017-04-22T07:59:00Z</dcterms:created>
  <dcterms:modified xsi:type="dcterms:W3CDTF">2021-11-02T14:02:38Z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2052-11.1.0.9929</vt:lpwstr>
  </property>
</Properties>
</file>